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1" r:id="rId4"/>
    <p:sldId id="263" r:id="rId5"/>
    <p:sldId id="264" r:id="rId6"/>
    <p:sldId id="262" r:id="rId7"/>
    <p:sldId id="265" r:id="rId8"/>
    <p:sldId id="266" r:id="rId9"/>
    <p:sldId id="267" r:id="rId10"/>
    <p:sldId id="259" r:id="rId11"/>
    <p:sldId id="268" r:id="rId12"/>
    <p:sldId id="260" r:id="rId13"/>
    <p:sldId id="269" r:id="rId14"/>
    <p:sldId id="276" r:id="rId15"/>
    <p:sldId id="270" r:id="rId16"/>
    <p:sldId id="271" r:id="rId17"/>
    <p:sldId id="272" r:id="rId18"/>
    <p:sldId id="273" r:id="rId19"/>
    <p:sldId id="274" r:id="rId20"/>
    <p:sldId id="275" r:id="rId21"/>
    <p:sldId id="277" r:id="rId22"/>
    <p:sldId id="278"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480F51-B9DD-4ACA-BCC2-9301EF8C6FE5}" v="4" dt="2025-11-30T19:26:11.645"/>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8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赵 柘楷" userId="dac37f91-8d7e-4e9e-af67-31d1ff408659" providerId="ADAL" clId="{71CCBF48-B519-4446-95DA-C870C642FB43}"/>
    <pc:docChg chg="modSld">
      <pc:chgData name="赵 柘楷" userId="dac37f91-8d7e-4e9e-af67-31d1ff408659" providerId="ADAL" clId="{71CCBF48-B519-4446-95DA-C870C642FB43}" dt="2025-11-30T19:26:00.030" v="3" actId="20577"/>
      <pc:docMkLst>
        <pc:docMk/>
      </pc:docMkLst>
      <pc:sldChg chg="modSp mod">
        <pc:chgData name="赵 柘楷" userId="dac37f91-8d7e-4e9e-af67-31d1ff408659" providerId="ADAL" clId="{71CCBF48-B519-4446-95DA-C870C642FB43}" dt="2025-11-30T19:26:00.030" v="3" actId="20577"/>
        <pc:sldMkLst>
          <pc:docMk/>
          <pc:sldMk cId="3251485513" sldId="269"/>
        </pc:sldMkLst>
        <pc:graphicFrameChg chg="modGraphic">
          <ac:chgData name="赵 柘楷" userId="dac37f91-8d7e-4e9e-af67-31d1ff408659" providerId="ADAL" clId="{71CCBF48-B519-4446-95DA-C870C642FB43}" dt="2025-11-30T19:26:00.030" v="3" actId="20577"/>
          <ac:graphicFrameMkLst>
            <pc:docMk/>
            <pc:sldMk cId="3251485513" sldId="269"/>
            <ac:graphicFrameMk id="7" creationId="{4D8AE550-3798-1923-AC9D-8E247AEB7458}"/>
          </ac:graphicFrameMkLst>
        </pc:graphicFrameChg>
      </pc:sldChg>
    </pc:docChg>
  </pc:docChgLst>
</pc:chgInfo>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11D712-C410-DB75-6298-5E16E6BC80A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B4D57ED-144F-7DB9-5684-BAB06A55065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DA42F773-2407-E113-ED6F-9101319BD6DA}"/>
              </a:ext>
            </a:extLst>
          </p:cNvPr>
          <p:cNvSpPr>
            <a:spLocks noGrp="1"/>
          </p:cNvSpPr>
          <p:nvPr>
            <p:ph type="dt" sz="half" idx="10"/>
          </p:nvPr>
        </p:nvSpPr>
        <p:spPr/>
        <p:txBody>
          <a:bodyPr/>
          <a:lstStyle/>
          <a:p>
            <a:fld id="{3CEB41AA-35F7-4568-9BAA-7976A009AAFF}" type="datetimeFigureOut">
              <a:rPr lang="zh-CN" altLang="en-US" smtClean="0"/>
              <a:t>2025/11/30</a:t>
            </a:fld>
            <a:endParaRPr lang="zh-CN" altLang="en-US"/>
          </a:p>
        </p:txBody>
      </p:sp>
      <p:sp>
        <p:nvSpPr>
          <p:cNvPr id="5" name="页脚占位符 4">
            <a:extLst>
              <a:ext uri="{FF2B5EF4-FFF2-40B4-BE49-F238E27FC236}">
                <a16:creationId xmlns:a16="http://schemas.microsoft.com/office/drawing/2014/main" id="{4199585D-5923-3062-FDC2-E39FBDE7691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9E440AA-CF59-9AC1-7A33-1D1B57A8A0FD}"/>
              </a:ext>
            </a:extLst>
          </p:cNvPr>
          <p:cNvSpPr>
            <a:spLocks noGrp="1"/>
          </p:cNvSpPr>
          <p:nvPr>
            <p:ph type="sldNum" sz="quarter" idx="12"/>
          </p:nvPr>
        </p:nvSpPr>
        <p:spPr/>
        <p:txBody>
          <a:body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37395010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AC5ACF-2334-69AE-F1E7-579987F951CA}"/>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82F922F-EB25-0021-B700-C8E9457F9340}"/>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BC35220-4AAA-BA16-98A3-6613972BCAF3}"/>
              </a:ext>
            </a:extLst>
          </p:cNvPr>
          <p:cNvSpPr>
            <a:spLocks noGrp="1"/>
          </p:cNvSpPr>
          <p:nvPr>
            <p:ph type="dt" sz="half" idx="10"/>
          </p:nvPr>
        </p:nvSpPr>
        <p:spPr/>
        <p:txBody>
          <a:bodyPr/>
          <a:lstStyle/>
          <a:p>
            <a:fld id="{3CEB41AA-35F7-4568-9BAA-7976A009AAFF}" type="datetimeFigureOut">
              <a:rPr lang="zh-CN" altLang="en-US" smtClean="0"/>
              <a:t>2025/11/30</a:t>
            </a:fld>
            <a:endParaRPr lang="zh-CN" altLang="en-US"/>
          </a:p>
        </p:txBody>
      </p:sp>
      <p:sp>
        <p:nvSpPr>
          <p:cNvPr id="5" name="页脚占位符 4">
            <a:extLst>
              <a:ext uri="{FF2B5EF4-FFF2-40B4-BE49-F238E27FC236}">
                <a16:creationId xmlns:a16="http://schemas.microsoft.com/office/drawing/2014/main" id="{2964743B-F270-4802-75BD-CABA2A655DC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EAE9DAB-5E69-A747-C889-4EE65E0F36DC}"/>
              </a:ext>
            </a:extLst>
          </p:cNvPr>
          <p:cNvSpPr>
            <a:spLocks noGrp="1"/>
          </p:cNvSpPr>
          <p:nvPr>
            <p:ph type="sldNum" sz="quarter" idx="12"/>
          </p:nvPr>
        </p:nvSpPr>
        <p:spPr/>
        <p:txBody>
          <a:body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2529954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49E040B-8B55-3381-6E02-222B013CE52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51611C0-74B9-F62A-8D22-5A2D3C46CF26}"/>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AFBD044-4E08-B2CB-46E9-020302B0134A}"/>
              </a:ext>
            </a:extLst>
          </p:cNvPr>
          <p:cNvSpPr>
            <a:spLocks noGrp="1"/>
          </p:cNvSpPr>
          <p:nvPr>
            <p:ph type="dt" sz="half" idx="10"/>
          </p:nvPr>
        </p:nvSpPr>
        <p:spPr/>
        <p:txBody>
          <a:bodyPr/>
          <a:lstStyle/>
          <a:p>
            <a:fld id="{3CEB41AA-35F7-4568-9BAA-7976A009AAFF}" type="datetimeFigureOut">
              <a:rPr lang="zh-CN" altLang="en-US" smtClean="0"/>
              <a:t>2025/11/30</a:t>
            </a:fld>
            <a:endParaRPr lang="zh-CN" altLang="en-US"/>
          </a:p>
        </p:txBody>
      </p:sp>
      <p:sp>
        <p:nvSpPr>
          <p:cNvPr id="5" name="页脚占位符 4">
            <a:extLst>
              <a:ext uri="{FF2B5EF4-FFF2-40B4-BE49-F238E27FC236}">
                <a16:creationId xmlns:a16="http://schemas.microsoft.com/office/drawing/2014/main" id="{BF3EEC47-A117-06FD-D17C-75014C0C60F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6B65389-FAFA-9676-7BF1-92A7A5B468E6}"/>
              </a:ext>
            </a:extLst>
          </p:cNvPr>
          <p:cNvSpPr>
            <a:spLocks noGrp="1"/>
          </p:cNvSpPr>
          <p:nvPr>
            <p:ph type="sldNum" sz="quarter" idx="12"/>
          </p:nvPr>
        </p:nvSpPr>
        <p:spPr/>
        <p:txBody>
          <a:body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37803810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2CE3E3-6FE8-2485-5650-95660FBA249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A95C406-6DF6-8CF0-37E7-CF211AB8EE6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12F030F-E3DC-5F97-4BE4-812FD0C30C65}"/>
              </a:ext>
            </a:extLst>
          </p:cNvPr>
          <p:cNvSpPr>
            <a:spLocks noGrp="1"/>
          </p:cNvSpPr>
          <p:nvPr>
            <p:ph type="dt" sz="half" idx="10"/>
          </p:nvPr>
        </p:nvSpPr>
        <p:spPr/>
        <p:txBody>
          <a:bodyPr/>
          <a:lstStyle/>
          <a:p>
            <a:fld id="{3CEB41AA-35F7-4568-9BAA-7976A009AAFF}" type="datetimeFigureOut">
              <a:rPr lang="zh-CN" altLang="en-US" smtClean="0"/>
              <a:t>2025/11/30</a:t>
            </a:fld>
            <a:endParaRPr lang="zh-CN" altLang="en-US"/>
          </a:p>
        </p:txBody>
      </p:sp>
      <p:sp>
        <p:nvSpPr>
          <p:cNvPr id="5" name="页脚占位符 4">
            <a:extLst>
              <a:ext uri="{FF2B5EF4-FFF2-40B4-BE49-F238E27FC236}">
                <a16:creationId xmlns:a16="http://schemas.microsoft.com/office/drawing/2014/main" id="{C6B6240E-FB7B-F66B-231B-C97FE4EF5B1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D5FDCAC-8F32-4397-E4C6-E531D503C3B2}"/>
              </a:ext>
            </a:extLst>
          </p:cNvPr>
          <p:cNvSpPr>
            <a:spLocks noGrp="1"/>
          </p:cNvSpPr>
          <p:nvPr>
            <p:ph type="sldNum" sz="quarter" idx="12"/>
          </p:nvPr>
        </p:nvSpPr>
        <p:spPr/>
        <p:txBody>
          <a:body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27376257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F1EFC6-C808-A8D3-C10B-424EA5190A1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BD5F2EA-E366-9185-29BB-9732AA86101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410BA06-7E8A-B69C-EB0D-5095C572F26D}"/>
              </a:ext>
            </a:extLst>
          </p:cNvPr>
          <p:cNvSpPr>
            <a:spLocks noGrp="1"/>
          </p:cNvSpPr>
          <p:nvPr>
            <p:ph type="dt" sz="half" idx="10"/>
          </p:nvPr>
        </p:nvSpPr>
        <p:spPr/>
        <p:txBody>
          <a:bodyPr/>
          <a:lstStyle/>
          <a:p>
            <a:fld id="{3CEB41AA-35F7-4568-9BAA-7976A009AAFF}" type="datetimeFigureOut">
              <a:rPr lang="zh-CN" altLang="en-US" smtClean="0"/>
              <a:t>2025/11/30</a:t>
            </a:fld>
            <a:endParaRPr lang="zh-CN" altLang="en-US"/>
          </a:p>
        </p:txBody>
      </p:sp>
      <p:sp>
        <p:nvSpPr>
          <p:cNvPr id="5" name="页脚占位符 4">
            <a:extLst>
              <a:ext uri="{FF2B5EF4-FFF2-40B4-BE49-F238E27FC236}">
                <a16:creationId xmlns:a16="http://schemas.microsoft.com/office/drawing/2014/main" id="{1A5C9E99-6988-6D43-F3D2-76DE5867102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2AFFF8D-22A6-AB96-D4D1-103C3E154231}"/>
              </a:ext>
            </a:extLst>
          </p:cNvPr>
          <p:cNvSpPr>
            <a:spLocks noGrp="1"/>
          </p:cNvSpPr>
          <p:nvPr>
            <p:ph type="sldNum" sz="quarter" idx="12"/>
          </p:nvPr>
        </p:nvSpPr>
        <p:spPr/>
        <p:txBody>
          <a:body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3386931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4EA791-90DA-7465-3B0F-AEF5D7D0A56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11FDCC4-424D-8444-F39A-1BBF223159FB}"/>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0AC9396-20EA-47E7-0D0E-AB5535E5B766}"/>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3D09DDD4-F447-8064-14A4-3D6149EFF5CF}"/>
              </a:ext>
            </a:extLst>
          </p:cNvPr>
          <p:cNvSpPr>
            <a:spLocks noGrp="1"/>
          </p:cNvSpPr>
          <p:nvPr>
            <p:ph type="dt" sz="half" idx="10"/>
          </p:nvPr>
        </p:nvSpPr>
        <p:spPr/>
        <p:txBody>
          <a:bodyPr/>
          <a:lstStyle/>
          <a:p>
            <a:fld id="{3CEB41AA-35F7-4568-9BAA-7976A009AAFF}" type="datetimeFigureOut">
              <a:rPr lang="zh-CN" altLang="en-US" smtClean="0"/>
              <a:t>2025/11/30</a:t>
            </a:fld>
            <a:endParaRPr lang="zh-CN" altLang="en-US"/>
          </a:p>
        </p:txBody>
      </p:sp>
      <p:sp>
        <p:nvSpPr>
          <p:cNvPr id="6" name="页脚占位符 5">
            <a:extLst>
              <a:ext uri="{FF2B5EF4-FFF2-40B4-BE49-F238E27FC236}">
                <a16:creationId xmlns:a16="http://schemas.microsoft.com/office/drawing/2014/main" id="{D1F17A0E-5ABE-E439-CF8F-DCBDF826912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FD43086-83EF-23E9-188C-C54E78EE4654}"/>
              </a:ext>
            </a:extLst>
          </p:cNvPr>
          <p:cNvSpPr>
            <a:spLocks noGrp="1"/>
          </p:cNvSpPr>
          <p:nvPr>
            <p:ph type="sldNum" sz="quarter" idx="12"/>
          </p:nvPr>
        </p:nvSpPr>
        <p:spPr/>
        <p:txBody>
          <a:body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1277518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B6F7D6-AA35-F8F7-D2C4-B57248ED41B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4625A9F-5F16-73AD-44C0-80AE9BFF33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93EAF00-E63F-5E09-7B84-0C62A10D348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36F1490F-CC86-8A45-BB64-3E9CB2C440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5CE1E52D-A73F-92F7-AA82-B8DF1E32233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76038B9C-036D-9CD7-BE78-61E2CD2F3518}"/>
              </a:ext>
            </a:extLst>
          </p:cNvPr>
          <p:cNvSpPr>
            <a:spLocks noGrp="1"/>
          </p:cNvSpPr>
          <p:nvPr>
            <p:ph type="dt" sz="half" idx="10"/>
          </p:nvPr>
        </p:nvSpPr>
        <p:spPr/>
        <p:txBody>
          <a:bodyPr/>
          <a:lstStyle/>
          <a:p>
            <a:fld id="{3CEB41AA-35F7-4568-9BAA-7976A009AAFF}" type="datetimeFigureOut">
              <a:rPr lang="zh-CN" altLang="en-US" smtClean="0"/>
              <a:t>2025/11/30</a:t>
            </a:fld>
            <a:endParaRPr lang="zh-CN" altLang="en-US"/>
          </a:p>
        </p:txBody>
      </p:sp>
      <p:sp>
        <p:nvSpPr>
          <p:cNvPr id="8" name="页脚占位符 7">
            <a:extLst>
              <a:ext uri="{FF2B5EF4-FFF2-40B4-BE49-F238E27FC236}">
                <a16:creationId xmlns:a16="http://schemas.microsoft.com/office/drawing/2014/main" id="{B4E2E5C3-B3F3-7634-CDD7-84F7D8E0F02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046D1A0-D79D-F0E4-29B2-CED2C751DAC6}"/>
              </a:ext>
            </a:extLst>
          </p:cNvPr>
          <p:cNvSpPr>
            <a:spLocks noGrp="1"/>
          </p:cNvSpPr>
          <p:nvPr>
            <p:ph type="sldNum" sz="quarter" idx="12"/>
          </p:nvPr>
        </p:nvSpPr>
        <p:spPr/>
        <p:txBody>
          <a:body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4159321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2651D2-AD53-F737-20C2-0A942ECC3D8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1ED786C9-EFB1-31A2-D73C-EC8CF49D2223}"/>
              </a:ext>
            </a:extLst>
          </p:cNvPr>
          <p:cNvSpPr>
            <a:spLocks noGrp="1"/>
          </p:cNvSpPr>
          <p:nvPr>
            <p:ph type="dt" sz="half" idx="10"/>
          </p:nvPr>
        </p:nvSpPr>
        <p:spPr/>
        <p:txBody>
          <a:bodyPr/>
          <a:lstStyle/>
          <a:p>
            <a:fld id="{3CEB41AA-35F7-4568-9BAA-7976A009AAFF}" type="datetimeFigureOut">
              <a:rPr lang="zh-CN" altLang="en-US" smtClean="0"/>
              <a:t>2025/11/30</a:t>
            </a:fld>
            <a:endParaRPr lang="zh-CN" altLang="en-US"/>
          </a:p>
        </p:txBody>
      </p:sp>
      <p:sp>
        <p:nvSpPr>
          <p:cNvPr id="4" name="页脚占位符 3">
            <a:extLst>
              <a:ext uri="{FF2B5EF4-FFF2-40B4-BE49-F238E27FC236}">
                <a16:creationId xmlns:a16="http://schemas.microsoft.com/office/drawing/2014/main" id="{1DE1B5D1-A72D-26EB-F7A3-F21A536CBBA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049A3BE2-F3BE-2F37-A127-D87C5F8FAA6A}"/>
              </a:ext>
            </a:extLst>
          </p:cNvPr>
          <p:cNvSpPr>
            <a:spLocks noGrp="1"/>
          </p:cNvSpPr>
          <p:nvPr>
            <p:ph type="sldNum" sz="quarter" idx="12"/>
          </p:nvPr>
        </p:nvSpPr>
        <p:spPr/>
        <p:txBody>
          <a:body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4477332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DE46FF3-5C25-5DC5-BEA1-98198BC0EB68}"/>
              </a:ext>
            </a:extLst>
          </p:cNvPr>
          <p:cNvSpPr>
            <a:spLocks noGrp="1"/>
          </p:cNvSpPr>
          <p:nvPr>
            <p:ph type="dt" sz="half" idx="10"/>
          </p:nvPr>
        </p:nvSpPr>
        <p:spPr/>
        <p:txBody>
          <a:bodyPr/>
          <a:lstStyle/>
          <a:p>
            <a:fld id="{3CEB41AA-35F7-4568-9BAA-7976A009AAFF}" type="datetimeFigureOut">
              <a:rPr lang="zh-CN" altLang="en-US" smtClean="0"/>
              <a:t>2025/11/30</a:t>
            </a:fld>
            <a:endParaRPr lang="zh-CN" altLang="en-US"/>
          </a:p>
        </p:txBody>
      </p:sp>
      <p:sp>
        <p:nvSpPr>
          <p:cNvPr id="3" name="页脚占位符 2">
            <a:extLst>
              <a:ext uri="{FF2B5EF4-FFF2-40B4-BE49-F238E27FC236}">
                <a16:creationId xmlns:a16="http://schemas.microsoft.com/office/drawing/2014/main" id="{58BAC3C7-39C4-2AFF-5911-0A38E18A0F1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DEBCF07-5E86-B1A3-F32E-0A87E6FF545E}"/>
              </a:ext>
            </a:extLst>
          </p:cNvPr>
          <p:cNvSpPr>
            <a:spLocks noGrp="1"/>
          </p:cNvSpPr>
          <p:nvPr>
            <p:ph type="sldNum" sz="quarter" idx="12"/>
          </p:nvPr>
        </p:nvSpPr>
        <p:spPr/>
        <p:txBody>
          <a:body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421740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8A0C02-3A17-CF4E-62E2-1F3953D7D19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5B0DF35-3CFE-47CC-D786-F61173AFA1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634F1A54-869F-1710-51B9-542C89E352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D8DC1BA-4178-56C6-4D5C-4D0059B4D825}"/>
              </a:ext>
            </a:extLst>
          </p:cNvPr>
          <p:cNvSpPr>
            <a:spLocks noGrp="1"/>
          </p:cNvSpPr>
          <p:nvPr>
            <p:ph type="dt" sz="half" idx="10"/>
          </p:nvPr>
        </p:nvSpPr>
        <p:spPr/>
        <p:txBody>
          <a:bodyPr/>
          <a:lstStyle/>
          <a:p>
            <a:fld id="{3CEB41AA-35F7-4568-9BAA-7976A009AAFF}" type="datetimeFigureOut">
              <a:rPr lang="zh-CN" altLang="en-US" smtClean="0"/>
              <a:t>2025/11/30</a:t>
            </a:fld>
            <a:endParaRPr lang="zh-CN" altLang="en-US"/>
          </a:p>
        </p:txBody>
      </p:sp>
      <p:sp>
        <p:nvSpPr>
          <p:cNvPr id="6" name="页脚占位符 5">
            <a:extLst>
              <a:ext uri="{FF2B5EF4-FFF2-40B4-BE49-F238E27FC236}">
                <a16:creationId xmlns:a16="http://schemas.microsoft.com/office/drawing/2014/main" id="{F920BC89-D872-E105-B6E5-C52F8ABCA3B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796533E-84B4-95C3-70CF-1C3180A089AA}"/>
              </a:ext>
            </a:extLst>
          </p:cNvPr>
          <p:cNvSpPr>
            <a:spLocks noGrp="1"/>
          </p:cNvSpPr>
          <p:nvPr>
            <p:ph type="sldNum" sz="quarter" idx="12"/>
          </p:nvPr>
        </p:nvSpPr>
        <p:spPr/>
        <p:txBody>
          <a:body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22767728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CA257B-569A-8A2A-C454-49D4ABB37E9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DDB0A90-D0E0-C197-BD79-75C79A6F7B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BDE0F380-99DF-77A0-A34F-742F2E63EA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138100F-13AB-CF12-E3C0-70AE9E90C251}"/>
              </a:ext>
            </a:extLst>
          </p:cNvPr>
          <p:cNvSpPr>
            <a:spLocks noGrp="1"/>
          </p:cNvSpPr>
          <p:nvPr>
            <p:ph type="dt" sz="half" idx="10"/>
          </p:nvPr>
        </p:nvSpPr>
        <p:spPr/>
        <p:txBody>
          <a:bodyPr/>
          <a:lstStyle/>
          <a:p>
            <a:fld id="{3CEB41AA-35F7-4568-9BAA-7976A009AAFF}" type="datetimeFigureOut">
              <a:rPr lang="zh-CN" altLang="en-US" smtClean="0"/>
              <a:t>2025/11/30</a:t>
            </a:fld>
            <a:endParaRPr lang="zh-CN" altLang="en-US"/>
          </a:p>
        </p:txBody>
      </p:sp>
      <p:sp>
        <p:nvSpPr>
          <p:cNvPr id="6" name="页脚占位符 5">
            <a:extLst>
              <a:ext uri="{FF2B5EF4-FFF2-40B4-BE49-F238E27FC236}">
                <a16:creationId xmlns:a16="http://schemas.microsoft.com/office/drawing/2014/main" id="{54FEB415-F463-B128-CC1F-3C8F55BCE69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8015CAD-47A3-DFB6-B38E-C86FAD5FF2D7}"/>
              </a:ext>
            </a:extLst>
          </p:cNvPr>
          <p:cNvSpPr>
            <a:spLocks noGrp="1"/>
          </p:cNvSpPr>
          <p:nvPr>
            <p:ph type="sldNum" sz="quarter" idx="12"/>
          </p:nvPr>
        </p:nvSpPr>
        <p:spPr/>
        <p:txBody>
          <a:body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388974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74CCF87-93FA-96AB-2B90-94436C1140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937CA7F-10CA-5FD1-5958-19EAF6296E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F2ED286-BC3C-5AD1-32EF-BD2CA533F0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CEB41AA-35F7-4568-9BAA-7976A009AAFF}" type="datetimeFigureOut">
              <a:rPr lang="zh-CN" altLang="en-US" smtClean="0"/>
              <a:t>2025/11/30</a:t>
            </a:fld>
            <a:endParaRPr lang="zh-CN" altLang="en-US"/>
          </a:p>
        </p:txBody>
      </p:sp>
      <p:sp>
        <p:nvSpPr>
          <p:cNvPr id="5" name="页脚占位符 4">
            <a:extLst>
              <a:ext uri="{FF2B5EF4-FFF2-40B4-BE49-F238E27FC236}">
                <a16:creationId xmlns:a16="http://schemas.microsoft.com/office/drawing/2014/main" id="{265EFF56-E4C2-B7B5-D542-691215101B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BAC30223-EB81-3DA7-17E7-32310DD8C0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B3D1A69-45BA-4BB3-9FC5-9B6BD7098A62}" type="slidenum">
              <a:rPr lang="zh-CN" altLang="en-US" smtClean="0"/>
              <a:t>‹#›</a:t>
            </a:fld>
            <a:endParaRPr lang="zh-CN" altLang="en-US"/>
          </a:p>
        </p:txBody>
      </p:sp>
    </p:spTree>
    <p:extLst>
      <p:ext uri="{BB962C8B-B14F-4D97-AF65-F5344CB8AC3E}">
        <p14:creationId xmlns:p14="http://schemas.microsoft.com/office/powerpoint/2010/main" val="1699215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1/relationships/webextension" Target="../webextensions/webextension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1/relationships/webextension" Target="../webextensions/webextension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1/relationships/webextension" Target="../webextensions/webextension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1/relationships/webextension" Target="../webextensions/webextension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0E228D-8793-6452-B264-846E98A792F9}"/>
              </a:ext>
            </a:extLst>
          </p:cNvPr>
          <p:cNvSpPr>
            <a:spLocks noGrp="1"/>
          </p:cNvSpPr>
          <p:nvPr>
            <p:ph type="ctrTitle"/>
          </p:nvPr>
        </p:nvSpPr>
        <p:spPr/>
        <p:txBody>
          <a:bodyPr/>
          <a:lstStyle/>
          <a:p>
            <a:r>
              <a:rPr lang="en-US" altLang="zh-CN"/>
              <a:t>Game of Life VIVA</a:t>
            </a:r>
            <a:endParaRPr lang="zh-CN" altLang="en-US"/>
          </a:p>
        </p:txBody>
      </p:sp>
      <p:sp>
        <p:nvSpPr>
          <p:cNvPr id="3" name="副标题 2">
            <a:extLst>
              <a:ext uri="{FF2B5EF4-FFF2-40B4-BE49-F238E27FC236}">
                <a16:creationId xmlns:a16="http://schemas.microsoft.com/office/drawing/2014/main" id="{4C741399-3ED9-E81E-4BCC-4115CDE75AD9}"/>
              </a:ext>
            </a:extLst>
          </p:cNvPr>
          <p:cNvSpPr>
            <a:spLocks noGrp="1"/>
          </p:cNvSpPr>
          <p:nvPr>
            <p:ph type="subTitle" idx="1"/>
          </p:nvPr>
        </p:nvSpPr>
        <p:spPr/>
        <p:txBody>
          <a:bodyPr/>
          <a:lstStyle/>
          <a:p>
            <a:r>
              <a:rPr lang="en-US" altLang="zh-CN"/>
              <a:t>Group Members: Zik Zhao, Zixuan Zhu, Chenxing Liu</a:t>
            </a:r>
            <a:endParaRPr lang="zh-CN" altLang="en-US"/>
          </a:p>
        </p:txBody>
      </p:sp>
    </p:spTree>
    <p:extLst>
      <p:ext uri="{BB962C8B-B14F-4D97-AF65-F5344CB8AC3E}">
        <p14:creationId xmlns:p14="http://schemas.microsoft.com/office/powerpoint/2010/main" val="2877113957"/>
      </p:ext>
    </p:extLst>
  </p:cSld>
  <p:clrMapOvr>
    <a:masterClrMapping/>
  </p:clrMapOvr>
  <mc:AlternateContent xmlns:mc="http://schemas.openxmlformats.org/markup-compatibility/2006" xmlns:p14="http://schemas.microsoft.com/office/powerpoint/2010/main">
    <mc:Choice Requires="p14">
      <p:transition spd="slow" p14:dur="2000" advTm="9818"/>
    </mc:Choice>
    <mc:Fallback xmlns="">
      <p:transition spd="slow" advTm="981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366558-6DB9-4C2C-AC0E-E11953D0C4AE}"/>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4E38A9E6-3944-2AAD-448C-01F145A76DFB}"/>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Architecture</a:t>
            </a:r>
            <a:endParaRPr lang="zh-CN" altLang="en-US" sz="2400"/>
          </a:p>
        </p:txBody>
      </p:sp>
      <p:grpSp>
        <p:nvGrpSpPr>
          <p:cNvPr id="7" name="组合 6">
            <a:extLst>
              <a:ext uri="{FF2B5EF4-FFF2-40B4-BE49-F238E27FC236}">
                <a16:creationId xmlns:a16="http://schemas.microsoft.com/office/drawing/2014/main" id="{D51E6142-8D46-99E7-5DD1-3DEF997D76E6}"/>
              </a:ext>
            </a:extLst>
          </p:cNvPr>
          <p:cNvGrpSpPr/>
          <p:nvPr/>
        </p:nvGrpSpPr>
        <p:grpSpPr>
          <a:xfrm>
            <a:off x="1113404" y="1561604"/>
            <a:ext cx="9965192" cy="4399808"/>
            <a:chOff x="1113404" y="1561604"/>
            <a:chExt cx="9965192" cy="4399808"/>
          </a:xfrm>
        </p:grpSpPr>
        <p:sp>
          <p:nvSpPr>
            <p:cNvPr id="6" name="矩形 5">
              <a:extLst>
                <a:ext uri="{FF2B5EF4-FFF2-40B4-BE49-F238E27FC236}">
                  <a16:creationId xmlns:a16="http://schemas.microsoft.com/office/drawing/2014/main" id="{18FABF3F-8D3B-62C5-1068-F94DAFD43053}"/>
                </a:ext>
              </a:extLst>
            </p:cNvPr>
            <p:cNvSpPr/>
            <p:nvPr/>
          </p:nvSpPr>
          <p:spPr>
            <a:xfrm>
              <a:off x="4090152" y="1561604"/>
              <a:ext cx="6988444" cy="4399808"/>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altLang="zh-CN" b="1">
                  <a:solidFill>
                    <a:sysClr val="windowText" lastClr="000000"/>
                  </a:solidFill>
                </a:rPr>
                <a:t>AWS Cloud (on one subnet)</a:t>
              </a:r>
              <a:endParaRPr lang="zh-CN" altLang="en-US" b="1">
                <a:solidFill>
                  <a:sysClr val="windowText" lastClr="000000"/>
                </a:solidFill>
              </a:endParaRPr>
            </a:p>
          </p:txBody>
        </p:sp>
        <p:sp>
          <p:nvSpPr>
            <p:cNvPr id="2" name="矩形 1">
              <a:extLst>
                <a:ext uri="{FF2B5EF4-FFF2-40B4-BE49-F238E27FC236}">
                  <a16:creationId xmlns:a16="http://schemas.microsoft.com/office/drawing/2014/main" id="{5F3057F5-E908-FE54-21EC-64205089D456}"/>
                </a:ext>
              </a:extLst>
            </p:cNvPr>
            <p:cNvSpPr/>
            <p:nvPr/>
          </p:nvSpPr>
          <p:spPr>
            <a:xfrm>
              <a:off x="4320884" y="3188522"/>
              <a:ext cx="1576449" cy="1145969"/>
            </a:xfrm>
            <a:prstGeom prst="rect">
              <a:avLst/>
            </a:prstGeom>
            <a:solidFill>
              <a:schemeClr val="accent6">
                <a:lumMod val="20000"/>
                <a:lumOff val="80000"/>
              </a:schemeClr>
            </a:solid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a:solidFill>
                    <a:sysClr val="windowText" lastClr="000000"/>
                  </a:solidFill>
                </a:rPr>
                <a:t>Broker</a:t>
              </a:r>
            </a:p>
            <a:p>
              <a:pPr algn="ctr"/>
              <a:r>
                <a:rPr lang="en-US" altLang="zh-CN" sz="1400">
                  <a:solidFill>
                    <a:sysClr val="windowText" lastClr="000000"/>
                  </a:solidFill>
                </a:rPr>
                <a:t>(with static public IP address)</a:t>
              </a:r>
              <a:endParaRPr lang="zh-CN" altLang="en-US" sz="1400">
                <a:solidFill>
                  <a:sysClr val="windowText" lastClr="000000"/>
                </a:solidFill>
              </a:endParaRPr>
            </a:p>
          </p:txBody>
        </p:sp>
        <p:sp>
          <p:nvSpPr>
            <p:cNvPr id="9" name="矩形 8">
              <a:extLst>
                <a:ext uri="{FF2B5EF4-FFF2-40B4-BE49-F238E27FC236}">
                  <a16:creationId xmlns:a16="http://schemas.microsoft.com/office/drawing/2014/main" id="{B3C026F3-BB22-FB75-B5DD-F5848A850C31}"/>
                </a:ext>
              </a:extLst>
            </p:cNvPr>
            <p:cNvSpPr/>
            <p:nvPr/>
          </p:nvSpPr>
          <p:spPr>
            <a:xfrm>
              <a:off x="7792284" y="1779317"/>
              <a:ext cx="3057896" cy="2549793"/>
            </a:xfrm>
            <a:prstGeom prst="rect">
              <a:avLst/>
            </a:prstGeom>
            <a:solidFill>
              <a:schemeClr val="tx2">
                <a:lumMod val="10000"/>
                <a:lumOff val="90000"/>
              </a:schemeClr>
            </a:solidFill>
            <a:ln>
              <a:solidFill>
                <a:schemeClr val="tx2">
                  <a:lumMod val="25000"/>
                  <a:lumOff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altLang="zh-CN" b="1">
                  <a:solidFill>
                    <a:sysClr val="windowText" lastClr="000000"/>
                  </a:solidFill>
                </a:rPr>
                <a:t>Worker Node</a:t>
              </a:r>
            </a:p>
            <a:p>
              <a:r>
                <a:rPr lang="en-US" altLang="zh-CN" sz="1400">
                  <a:solidFill>
                    <a:sysClr val="windowText" lastClr="000000"/>
                  </a:solidFill>
                </a:rPr>
                <a:t>(accessible via private IP address)</a:t>
              </a:r>
              <a:endParaRPr lang="zh-CN" altLang="en-US" sz="1400">
                <a:solidFill>
                  <a:sysClr val="windowText" lastClr="000000"/>
                </a:solidFill>
              </a:endParaRPr>
            </a:p>
          </p:txBody>
        </p:sp>
        <p:sp>
          <p:nvSpPr>
            <p:cNvPr id="10" name="矩形 9">
              <a:extLst>
                <a:ext uri="{FF2B5EF4-FFF2-40B4-BE49-F238E27FC236}">
                  <a16:creationId xmlns:a16="http://schemas.microsoft.com/office/drawing/2014/main" id="{99CFF006-1A3A-C05B-8481-CC647BFCC570}"/>
                </a:ext>
              </a:extLst>
            </p:cNvPr>
            <p:cNvSpPr/>
            <p:nvPr/>
          </p:nvSpPr>
          <p:spPr>
            <a:xfrm>
              <a:off x="1113404" y="3188522"/>
              <a:ext cx="1436914" cy="1145969"/>
            </a:xfrm>
            <a:prstGeom prst="rect">
              <a:avLst/>
            </a:prstGeom>
            <a:solidFill>
              <a:schemeClr val="accent2">
                <a:lumMod val="20000"/>
                <a:lumOff val="80000"/>
              </a:schemeClr>
            </a:solidFill>
            <a:ln>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a:solidFill>
                    <a:sysClr val="windowText" lastClr="000000"/>
                  </a:solidFill>
                </a:rPr>
                <a:t>Local Controller</a:t>
              </a:r>
              <a:endParaRPr lang="zh-CN" altLang="en-US" b="1">
                <a:solidFill>
                  <a:sysClr val="windowText" lastClr="000000"/>
                </a:solidFill>
              </a:endParaRPr>
            </a:p>
          </p:txBody>
        </p:sp>
        <p:sp>
          <p:nvSpPr>
            <p:cNvPr id="11" name="矩形 10">
              <a:extLst>
                <a:ext uri="{FF2B5EF4-FFF2-40B4-BE49-F238E27FC236}">
                  <a16:creationId xmlns:a16="http://schemas.microsoft.com/office/drawing/2014/main" id="{E33FF134-E97D-C334-75CE-90F4E749B279}"/>
                </a:ext>
              </a:extLst>
            </p:cNvPr>
            <p:cNvSpPr/>
            <p:nvPr/>
          </p:nvSpPr>
          <p:spPr>
            <a:xfrm>
              <a:off x="8027564" y="3422817"/>
              <a:ext cx="1074717" cy="718457"/>
            </a:xfrm>
            <a:prstGeom prst="rect">
              <a:avLst/>
            </a:prstGeom>
            <a:solidFill>
              <a:schemeClr val="tx2">
                <a:lumMod val="50000"/>
                <a:lumOff val="50000"/>
              </a:schemeClr>
            </a:solid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a:solidFill>
                    <a:sysClr val="windowText" lastClr="000000"/>
                  </a:solidFill>
                </a:rPr>
                <a:t>Logic Worker</a:t>
              </a:r>
              <a:endParaRPr lang="zh-CN" altLang="en-US">
                <a:solidFill>
                  <a:sysClr val="windowText" lastClr="000000"/>
                </a:solidFill>
              </a:endParaRPr>
            </a:p>
          </p:txBody>
        </p:sp>
        <p:sp>
          <p:nvSpPr>
            <p:cNvPr id="12" name="矩形 11">
              <a:extLst>
                <a:ext uri="{FF2B5EF4-FFF2-40B4-BE49-F238E27FC236}">
                  <a16:creationId xmlns:a16="http://schemas.microsoft.com/office/drawing/2014/main" id="{A31E246A-3F74-7A1F-3FB4-ACA910E80348}"/>
                </a:ext>
              </a:extLst>
            </p:cNvPr>
            <p:cNvSpPr/>
            <p:nvPr/>
          </p:nvSpPr>
          <p:spPr>
            <a:xfrm>
              <a:off x="9254434" y="3422817"/>
              <a:ext cx="1074717" cy="718457"/>
            </a:xfrm>
            <a:prstGeom prst="rect">
              <a:avLst/>
            </a:prstGeom>
            <a:solidFill>
              <a:schemeClr val="tx2">
                <a:lumMod val="50000"/>
                <a:lumOff val="50000"/>
              </a:schemeClr>
            </a:solid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a:solidFill>
                    <a:sysClr val="windowText" lastClr="000000"/>
                  </a:solidFill>
                </a:rPr>
                <a:t>Logic Worker</a:t>
              </a:r>
              <a:endParaRPr lang="zh-CN" altLang="en-US">
                <a:solidFill>
                  <a:sysClr val="windowText" lastClr="000000"/>
                </a:solidFill>
              </a:endParaRPr>
            </a:p>
          </p:txBody>
        </p:sp>
        <p:sp>
          <p:nvSpPr>
            <p:cNvPr id="13" name="文本框 12">
              <a:extLst>
                <a:ext uri="{FF2B5EF4-FFF2-40B4-BE49-F238E27FC236}">
                  <a16:creationId xmlns:a16="http://schemas.microsoft.com/office/drawing/2014/main" id="{AB7589D7-B1BB-B54B-232D-294376765DA1}"/>
                </a:ext>
              </a:extLst>
            </p:cNvPr>
            <p:cNvSpPr txBox="1"/>
            <p:nvPr/>
          </p:nvSpPr>
          <p:spPr>
            <a:xfrm>
              <a:off x="10416380" y="3597379"/>
              <a:ext cx="346570" cy="369332"/>
            </a:xfrm>
            <a:prstGeom prst="rect">
              <a:avLst/>
            </a:prstGeom>
            <a:noFill/>
          </p:spPr>
          <p:txBody>
            <a:bodyPr wrap="none" rtlCol="0">
              <a:spAutoFit/>
            </a:bodyPr>
            <a:lstStyle/>
            <a:p>
              <a:r>
                <a:rPr lang="en-US" altLang="zh-CN"/>
                <a:t>…</a:t>
              </a:r>
              <a:endParaRPr lang="zh-CN" altLang="en-US"/>
            </a:p>
          </p:txBody>
        </p:sp>
        <p:sp>
          <p:nvSpPr>
            <p:cNvPr id="14" name="文本框 13">
              <a:extLst>
                <a:ext uri="{FF2B5EF4-FFF2-40B4-BE49-F238E27FC236}">
                  <a16:creationId xmlns:a16="http://schemas.microsoft.com/office/drawing/2014/main" id="{BD1A4B18-E007-0794-777B-23626F7E83CC}"/>
                </a:ext>
              </a:extLst>
            </p:cNvPr>
            <p:cNvSpPr txBox="1"/>
            <p:nvPr/>
          </p:nvSpPr>
          <p:spPr>
            <a:xfrm>
              <a:off x="8530602" y="2569842"/>
              <a:ext cx="1346844" cy="369332"/>
            </a:xfrm>
            <a:prstGeom prst="rect">
              <a:avLst/>
            </a:prstGeom>
            <a:noFill/>
          </p:spPr>
          <p:txBody>
            <a:bodyPr wrap="none" rtlCol="0">
              <a:spAutoFit/>
            </a:bodyPr>
            <a:lstStyle/>
            <a:p>
              <a:r>
                <a:rPr lang="en-US" altLang="zh-CN"/>
                <a:t>RPC Service</a:t>
              </a:r>
              <a:endParaRPr lang="zh-CN" altLang="en-US"/>
            </a:p>
          </p:txBody>
        </p:sp>
        <p:cxnSp>
          <p:nvCxnSpPr>
            <p:cNvPr id="16" name="直接箭头连接符 15">
              <a:extLst>
                <a:ext uri="{FF2B5EF4-FFF2-40B4-BE49-F238E27FC236}">
                  <a16:creationId xmlns:a16="http://schemas.microsoft.com/office/drawing/2014/main" id="{3E651F01-A83D-F8D7-335C-131E14539BF2}"/>
                </a:ext>
              </a:extLst>
            </p:cNvPr>
            <p:cNvCxnSpPr>
              <a:cxnSpLocks/>
              <a:stCxn id="11" idx="0"/>
            </p:cNvCxnSpPr>
            <p:nvPr/>
          </p:nvCxnSpPr>
          <p:spPr>
            <a:xfrm flipV="1">
              <a:off x="8564923" y="2939325"/>
              <a:ext cx="256247" cy="483492"/>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cxnSp>
          <p:nvCxnSpPr>
            <p:cNvPr id="19" name="直接箭头连接符 18">
              <a:extLst>
                <a:ext uri="{FF2B5EF4-FFF2-40B4-BE49-F238E27FC236}">
                  <a16:creationId xmlns:a16="http://schemas.microsoft.com/office/drawing/2014/main" id="{B6C84ECB-4CB6-5083-E4A1-6DBF91F2F25A}"/>
                </a:ext>
              </a:extLst>
            </p:cNvPr>
            <p:cNvCxnSpPr>
              <a:cxnSpLocks/>
              <a:stCxn id="12" idx="0"/>
            </p:cNvCxnSpPr>
            <p:nvPr/>
          </p:nvCxnSpPr>
          <p:spPr>
            <a:xfrm flipH="1" flipV="1">
              <a:off x="9593809" y="2939325"/>
              <a:ext cx="197984" cy="483492"/>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23" name="矩形 22">
              <a:extLst>
                <a:ext uri="{FF2B5EF4-FFF2-40B4-BE49-F238E27FC236}">
                  <a16:creationId xmlns:a16="http://schemas.microsoft.com/office/drawing/2014/main" id="{F40780C4-27B2-A6B8-3CE4-DA98F49BF87F}"/>
                </a:ext>
              </a:extLst>
            </p:cNvPr>
            <p:cNvSpPr/>
            <p:nvPr/>
          </p:nvSpPr>
          <p:spPr>
            <a:xfrm>
              <a:off x="7792284" y="4541142"/>
              <a:ext cx="1309997" cy="1141607"/>
            </a:xfrm>
            <a:prstGeom prst="rect">
              <a:avLst/>
            </a:prstGeom>
            <a:solidFill>
              <a:schemeClr val="tx2">
                <a:lumMod val="10000"/>
                <a:lumOff val="90000"/>
              </a:schemeClr>
            </a:solidFill>
            <a:ln>
              <a:solidFill>
                <a:schemeClr val="tx2">
                  <a:lumMod val="25000"/>
                  <a:lumOff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a:solidFill>
                    <a:sysClr val="windowText" lastClr="000000"/>
                  </a:solidFill>
                </a:rPr>
                <a:t>Worker Node</a:t>
              </a:r>
              <a:endParaRPr lang="zh-CN" altLang="en-US" b="1">
                <a:solidFill>
                  <a:sysClr val="windowText" lastClr="000000"/>
                </a:solidFill>
              </a:endParaRPr>
            </a:p>
          </p:txBody>
        </p:sp>
        <p:sp>
          <p:nvSpPr>
            <p:cNvPr id="26" name="文本框 25">
              <a:extLst>
                <a:ext uri="{FF2B5EF4-FFF2-40B4-BE49-F238E27FC236}">
                  <a16:creationId xmlns:a16="http://schemas.microsoft.com/office/drawing/2014/main" id="{D4363B2F-A831-C326-7530-2DDFC76846F6}"/>
                </a:ext>
              </a:extLst>
            </p:cNvPr>
            <p:cNvSpPr txBox="1"/>
            <p:nvPr/>
          </p:nvSpPr>
          <p:spPr>
            <a:xfrm>
              <a:off x="9473981" y="4927064"/>
              <a:ext cx="346570" cy="369332"/>
            </a:xfrm>
            <a:prstGeom prst="rect">
              <a:avLst/>
            </a:prstGeom>
            <a:noFill/>
          </p:spPr>
          <p:txBody>
            <a:bodyPr wrap="none" rtlCol="0">
              <a:spAutoFit/>
            </a:bodyPr>
            <a:lstStyle/>
            <a:p>
              <a:r>
                <a:rPr lang="en-US" altLang="zh-CN"/>
                <a:t>…</a:t>
              </a:r>
              <a:endParaRPr lang="zh-CN" altLang="en-US"/>
            </a:p>
          </p:txBody>
        </p:sp>
        <p:cxnSp>
          <p:nvCxnSpPr>
            <p:cNvPr id="38" name="直接箭头连接符 37">
              <a:extLst>
                <a:ext uri="{FF2B5EF4-FFF2-40B4-BE49-F238E27FC236}">
                  <a16:creationId xmlns:a16="http://schemas.microsoft.com/office/drawing/2014/main" id="{28969E0C-454D-0A3B-0783-69C149A37F8B}"/>
                </a:ext>
              </a:extLst>
            </p:cNvPr>
            <p:cNvCxnSpPr>
              <a:cxnSpLocks/>
            </p:cNvCxnSpPr>
            <p:nvPr/>
          </p:nvCxnSpPr>
          <p:spPr>
            <a:xfrm>
              <a:off x="5897333" y="3708125"/>
              <a:ext cx="1894951" cy="0"/>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sp>
          <p:nvSpPr>
            <p:cNvPr id="43" name="文本框 42">
              <a:extLst>
                <a:ext uri="{FF2B5EF4-FFF2-40B4-BE49-F238E27FC236}">
                  <a16:creationId xmlns:a16="http://schemas.microsoft.com/office/drawing/2014/main" id="{271B54C6-7350-52DD-200A-B88F06454F47}"/>
                </a:ext>
              </a:extLst>
            </p:cNvPr>
            <p:cNvSpPr txBox="1"/>
            <p:nvPr/>
          </p:nvSpPr>
          <p:spPr>
            <a:xfrm>
              <a:off x="5825921" y="3036951"/>
              <a:ext cx="2044149" cy="646331"/>
            </a:xfrm>
            <a:prstGeom prst="rect">
              <a:avLst/>
            </a:prstGeom>
            <a:noFill/>
          </p:spPr>
          <p:txBody>
            <a:bodyPr wrap="none" rtlCol="0">
              <a:spAutoFit/>
            </a:bodyPr>
            <a:lstStyle/>
            <a:p>
              <a:pPr algn="ctr"/>
              <a:r>
                <a:rPr lang="en-US" altLang="zh-CN"/>
                <a:t>RPC</a:t>
              </a:r>
            </a:p>
            <a:p>
              <a:pPr algn="ctr"/>
              <a:r>
                <a:rPr lang="en-US" altLang="zh-CN"/>
                <a:t>(incomplete world)</a:t>
              </a:r>
              <a:endParaRPr lang="zh-CN" altLang="en-US"/>
            </a:p>
          </p:txBody>
        </p:sp>
        <p:cxnSp>
          <p:nvCxnSpPr>
            <p:cNvPr id="46" name="直接箭头连接符 45">
              <a:extLst>
                <a:ext uri="{FF2B5EF4-FFF2-40B4-BE49-F238E27FC236}">
                  <a16:creationId xmlns:a16="http://schemas.microsoft.com/office/drawing/2014/main" id="{84502105-4EAA-95A3-7E1F-D5DE1D1A40A2}"/>
                </a:ext>
              </a:extLst>
            </p:cNvPr>
            <p:cNvCxnSpPr>
              <a:cxnSpLocks/>
            </p:cNvCxnSpPr>
            <p:nvPr/>
          </p:nvCxnSpPr>
          <p:spPr>
            <a:xfrm flipH="1">
              <a:off x="5897333" y="3834090"/>
              <a:ext cx="1894951" cy="0"/>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sp>
          <p:nvSpPr>
            <p:cNvPr id="51" name="文本框 50">
              <a:extLst>
                <a:ext uri="{FF2B5EF4-FFF2-40B4-BE49-F238E27FC236}">
                  <a16:creationId xmlns:a16="http://schemas.microsoft.com/office/drawing/2014/main" id="{A77D5955-40A9-2C64-8C97-CDEE2553626F}"/>
                </a:ext>
              </a:extLst>
            </p:cNvPr>
            <p:cNvSpPr txBox="1"/>
            <p:nvPr/>
          </p:nvSpPr>
          <p:spPr>
            <a:xfrm>
              <a:off x="6089663" y="3842869"/>
              <a:ext cx="1566985" cy="646331"/>
            </a:xfrm>
            <a:prstGeom prst="rect">
              <a:avLst/>
            </a:prstGeom>
            <a:noFill/>
          </p:spPr>
          <p:txBody>
            <a:bodyPr wrap="square" rtlCol="0">
              <a:spAutoFit/>
            </a:bodyPr>
            <a:lstStyle/>
            <a:p>
              <a:pPr algn="ctr"/>
              <a:r>
                <a:rPr lang="en-US" altLang="zh-CN"/>
                <a:t>RPC reply</a:t>
              </a:r>
            </a:p>
            <a:p>
              <a:pPr algn="ctr"/>
              <a:r>
                <a:rPr lang="en-US" altLang="zh-CN"/>
                <a:t>(Flipping cells)</a:t>
              </a:r>
              <a:endParaRPr lang="zh-CN" altLang="en-US"/>
            </a:p>
          </p:txBody>
        </p:sp>
        <p:sp>
          <p:nvSpPr>
            <p:cNvPr id="55" name="任意多边形: 形状 54">
              <a:extLst>
                <a:ext uri="{FF2B5EF4-FFF2-40B4-BE49-F238E27FC236}">
                  <a16:creationId xmlns:a16="http://schemas.microsoft.com/office/drawing/2014/main" id="{1DBAD1E4-EFF4-A4C3-30C2-EB192D74EF37}"/>
                </a:ext>
              </a:extLst>
            </p:cNvPr>
            <p:cNvSpPr/>
            <p:nvPr/>
          </p:nvSpPr>
          <p:spPr>
            <a:xfrm>
              <a:off x="5559215" y="2778919"/>
              <a:ext cx="2233256" cy="407194"/>
            </a:xfrm>
            <a:custGeom>
              <a:avLst/>
              <a:gdLst>
                <a:gd name="connsiteX0" fmla="*/ 0 w 1743075"/>
                <a:gd name="connsiteY0" fmla="*/ 407194 h 407194"/>
                <a:gd name="connsiteX1" fmla="*/ 0 w 1743075"/>
                <a:gd name="connsiteY1" fmla="*/ 0 h 407194"/>
                <a:gd name="connsiteX2" fmla="*/ 1743075 w 1743075"/>
                <a:gd name="connsiteY2" fmla="*/ 0 h 407194"/>
              </a:gdLst>
              <a:ahLst/>
              <a:cxnLst>
                <a:cxn ang="0">
                  <a:pos x="connsiteX0" y="connsiteY0"/>
                </a:cxn>
                <a:cxn ang="0">
                  <a:pos x="connsiteX1" y="connsiteY1"/>
                </a:cxn>
                <a:cxn ang="0">
                  <a:pos x="connsiteX2" y="connsiteY2"/>
                </a:cxn>
              </a:cxnLst>
              <a:rect l="l" t="t" r="r" b="b"/>
              <a:pathLst>
                <a:path w="1743075" h="407194">
                  <a:moveTo>
                    <a:pt x="0" y="407194"/>
                  </a:moveTo>
                  <a:lnTo>
                    <a:pt x="0" y="0"/>
                  </a:lnTo>
                  <a:lnTo>
                    <a:pt x="1743075" y="0"/>
                  </a:lnTo>
                </a:path>
              </a:pathLst>
            </a:custGeom>
            <a:ln w="19050">
              <a:headEnd type="arrow"/>
              <a:tailEnd type="arrow"/>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56" name="文本框 55">
              <a:extLst>
                <a:ext uri="{FF2B5EF4-FFF2-40B4-BE49-F238E27FC236}">
                  <a16:creationId xmlns:a16="http://schemas.microsoft.com/office/drawing/2014/main" id="{FD435B98-FFE6-8EAA-4120-4AD2B73316C1}"/>
                </a:ext>
              </a:extLst>
            </p:cNvPr>
            <p:cNvSpPr txBox="1"/>
            <p:nvPr/>
          </p:nvSpPr>
          <p:spPr>
            <a:xfrm>
              <a:off x="5760467" y="2123810"/>
              <a:ext cx="1773241" cy="646331"/>
            </a:xfrm>
            <a:prstGeom prst="rect">
              <a:avLst/>
            </a:prstGeom>
            <a:noFill/>
          </p:spPr>
          <p:txBody>
            <a:bodyPr wrap="none" rtlCol="0">
              <a:spAutoFit/>
            </a:bodyPr>
            <a:lstStyle/>
            <a:p>
              <a:pPr algn="ctr"/>
              <a:r>
                <a:rPr lang="en-US" altLang="zh-CN"/>
                <a:t>TCP Connection</a:t>
              </a:r>
            </a:p>
            <a:p>
              <a:pPr algn="ctr"/>
              <a:r>
                <a:rPr lang="en-US" altLang="zh-CN"/>
                <a:t>(monitor node)</a:t>
              </a:r>
              <a:endParaRPr lang="zh-CN" altLang="en-US"/>
            </a:p>
          </p:txBody>
        </p:sp>
        <p:sp>
          <p:nvSpPr>
            <p:cNvPr id="67" name="任意多边形: 形状 66">
              <a:extLst>
                <a:ext uri="{FF2B5EF4-FFF2-40B4-BE49-F238E27FC236}">
                  <a16:creationId xmlns:a16="http://schemas.microsoft.com/office/drawing/2014/main" id="{EBA03D7A-4099-2491-70AB-72DBDD08073A}"/>
                </a:ext>
              </a:extLst>
            </p:cNvPr>
            <p:cNvSpPr/>
            <p:nvPr/>
          </p:nvSpPr>
          <p:spPr>
            <a:xfrm>
              <a:off x="5563620" y="4329113"/>
              <a:ext cx="2235993" cy="621506"/>
            </a:xfrm>
            <a:custGeom>
              <a:avLst/>
              <a:gdLst>
                <a:gd name="connsiteX0" fmla="*/ 0 w 2235993"/>
                <a:gd name="connsiteY0" fmla="*/ 0 h 621506"/>
                <a:gd name="connsiteX1" fmla="*/ 0 w 2235993"/>
                <a:gd name="connsiteY1" fmla="*/ 621506 h 621506"/>
                <a:gd name="connsiteX2" fmla="*/ 2235993 w 2235993"/>
                <a:gd name="connsiteY2" fmla="*/ 621506 h 621506"/>
              </a:gdLst>
              <a:ahLst/>
              <a:cxnLst>
                <a:cxn ang="0">
                  <a:pos x="connsiteX0" y="connsiteY0"/>
                </a:cxn>
                <a:cxn ang="0">
                  <a:pos x="connsiteX1" y="connsiteY1"/>
                </a:cxn>
                <a:cxn ang="0">
                  <a:pos x="connsiteX2" y="connsiteY2"/>
                </a:cxn>
              </a:cxnLst>
              <a:rect l="l" t="t" r="r" b="b"/>
              <a:pathLst>
                <a:path w="2235993" h="621506">
                  <a:moveTo>
                    <a:pt x="0" y="0"/>
                  </a:moveTo>
                  <a:lnTo>
                    <a:pt x="0" y="621506"/>
                  </a:lnTo>
                  <a:lnTo>
                    <a:pt x="2235993" y="621506"/>
                  </a:lnTo>
                </a:path>
              </a:pathLst>
            </a:custGeom>
            <a:noFill/>
            <a:ln>
              <a:headEnd type="arrow"/>
              <a:tailEnd type="arrow"/>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框 70">
              <a:extLst>
                <a:ext uri="{FF2B5EF4-FFF2-40B4-BE49-F238E27FC236}">
                  <a16:creationId xmlns:a16="http://schemas.microsoft.com/office/drawing/2014/main" id="{3D21CB65-C3DC-3402-1828-6911A59B372D}"/>
                </a:ext>
              </a:extLst>
            </p:cNvPr>
            <p:cNvSpPr txBox="1"/>
            <p:nvPr/>
          </p:nvSpPr>
          <p:spPr>
            <a:xfrm>
              <a:off x="6647087" y="5037416"/>
              <a:ext cx="346570" cy="369332"/>
            </a:xfrm>
            <a:prstGeom prst="rect">
              <a:avLst/>
            </a:prstGeom>
            <a:noFill/>
          </p:spPr>
          <p:txBody>
            <a:bodyPr wrap="none" rtlCol="0">
              <a:spAutoFit/>
            </a:bodyPr>
            <a:lstStyle/>
            <a:p>
              <a:r>
                <a:rPr lang="en-US" altLang="zh-CN"/>
                <a:t>…</a:t>
              </a:r>
              <a:endParaRPr lang="zh-CN" altLang="en-US"/>
            </a:p>
          </p:txBody>
        </p:sp>
        <p:cxnSp>
          <p:nvCxnSpPr>
            <p:cNvPr id="72" name="直接箭头连接符 71">
              <a:extLst>
                <a:ext uri="{FF2B5EF4-FFF2-40B4-BE49-F238E27FC236}">
                  <a16:creationId xmlns:a16="http://schemas.microsoft.com/office/drawing/2014/main" id="{3C7BFDE5-2961-4B1C-F0CF-3FC3D1E1DDA1}"/>
                </a:ext>
              </a:extLst>
            </p:cNvPr>
            <p:cNvCxnSpPr>
              <a:cxnSpLocks/>
            </p:cNvCxnSpPr>
            <p:nvPr/>
          </p:nvCxnSpPr>
          <p:spPr>
            <a:xfrm>
              <a:off x="2550318" y="3707712"/>
              <a:ext cx="1770566" cy="0"/>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sp>
          <p:nvSpPr>
            <p:cNvPr id="76" name="文本框 75">
              <a:extLst>
                <a:ext uri="{FF2B5EF4-FFF2-40B4-BE49-F238E27FC236}">
                  <a16:creationId xmlns:a16="http://schemas.microsoft.com/office/drawing/2014/main" id="{E63BA9AB-8E91-3B81-A02E-B21792631732}"/>
                </a:ext>
              </a:extLst>
            </p:cNvPr>
            <p:cNvSpPr txBox="1"/>
            <p:nvPr/>
          </p:nvSpPr>
          <p:spPr>
            <a:xfrm>
              <a:off x="2476844" y="3047916"/>
              <a:ext cx="1917512" cy="646331"/>
            </a:xfrm>
            <a:prstGeom prst="rect">
              <a:avLst/>
            </a:prstGeom>
            <a:noFill/>
          </p:spPr>
          <p:txBody>
            <a:bodyPr wrap="none" rtlCol="0">
              <a:spAutoFit/>
            </a:bodyPr>
            <a:lstStyle/>
            <a:p>
              <a:pPr algn="ctr"/>
              <a:r>
                <a:rPr lang="en-US" altLang="zh-CN"/>
                <a:t>RPC</a:t>
              </a:r>
            </a:p>
            <a:p>
              <a:pPr algn="ctr"/>
              <a:r>
                <a:rPr lang="en-US" altLang="zh-CN"/>
                <a:t>(complete world)</a:t>
              </a:r>
              <a:endParaRPr lang="zh-CN" altLang="en-US"/>
            </a:p>
          </p:txBody>
        </p:sp>
        <p:cxnSp>
          <p:nvCxnSpPr>
            <p:cNvPr id="77" name="直接箭头连接符 76">
              <a:extLst>
                <a:ext uri="{FF2B5EF4-FFF2-40B4-BE49-F238E27FC236}">
                  <a16:creationId xmlns:a16="http://schemas.microsoft.com/office/drawing/2014/main" id="{D9450019-D486-ABAB-0403-207977513FAF}"/>
                </a:ext>
              </a:extLst>
            </p:cNvPr>
            <p:cNvCxnSpPr>
              <a:cxnSpLocks/>
            </p:cNvCxnSpPr>
            <p:nvPr/>
          </p:nvCxnSpPr>
          <p:spPr>
            <a:xfrm flipH="1">
              <a:off x="2550318" y="3842869"/>
              <a:ext cx="1770566" cy="0"/>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sp>
          <p:nvSpPr>
            <p:cNvPr id="84" name="文本框 83">
              <a:extLst>
                <a:ext uri="{FF2B5EF4-FFF2-40B4-BE49-F238E27FC236}">
                  <a16:creationId xmlns:a16="http://schemas.microsoft.com/office/drawing/2014/main" id="{C58DDEA0-2843-C2E3-EAAC-7BEF84C09A5D}"/>
                </a:ext>
              </a:extLst>
            </p:cNvPr>
            <p:cNvSpPr txBox="1"/>
            <p:nvPr/>
          </p:nvSpPr>
          <p:spPr>
            <a:xfrm>
              <a:off x="2549168" y="3828582"/>
              <a:ext cx="1773241" cy="923330"/>
            </a:xfrm>
            <a:prstGeom prst="rect">
              <a:avLst/>
            </a:prstGeom>
            <a:noFill/>
          </p:spPr>
          <p:txBody>
            <a:bodyPr wrap="none" rtlCol="0">
              <a:spAutoFit/>
            </a:bodyPr>
            <a:lstStyle/>
            <a:p>
              <a:pPr algn="ctr"/>
              <a:r>
                <a:rPr lang="en-US" altLang="zh-CN"/>
                <a:t>TCP Connection</a:t>
              </a:r>
            </a:p>
            <a:p>
              <a:pPr algn="ctr"/>
              <a:r>
                <a:rPr lang="en-US" altLang="zh-CN"/>
                <a:t>(Flipping cells/</a:t>
              </a:r>
            </a:p>
            <a:p>
              <a:pPr algn="ctr"/>
              <a:r>
                <a:rPr lang="en-US" altLang="zh-CN"/>
                <a:t>events)</a:t>
              </a:r>
              <a:endParaRPr lang="zh-CN" altLang="en-US"/>
            </a:p>
          </p:txBody>
        </p:sp>
        <p:sp>
          <p:nvSpPr>
            <p:cNvPr id="4" name="任意多边形: 形状 3">
              <a:extLst>
                <a:ext uri="{FF2B5EF4-FFF2-40B4-BE49-F238E27FC236}">
                  <a16:creationId xmlns:a16="http://schemas.microsoft.com/office/drawing/2014/main" id="{C4187A46-4DF4-026D-7097-353462FE1667}"/>
                </a:ext>
              </a:extLst>
            </p:cNvPr>
            <p:cNvSpPr/>
            <p:nvPr/>
          </p:nvSpPr>
          <p:spPr>
            <a:xfrm>
              <a:off x="2305050" y="2749550"/>
              <a:ext cx="2239433" cy="442383"/>
            </a:xfrm>
            <a:custGeom>
              <a:avLst/>
              <a:gdLst>
                <a:gd name="connsiteX0" fmla="*/ 0 w 2239433"/>
                <a:gd name="connsiteY0" fmla="*/ 442383 h 442383"/>
                <a:gd name="connsiteX1" fmla="*/ 0 w 2239433"/>
                <a:gd name="connsiteY1" fmla="*/ 0 h 442383"/>
                <a:gd name="connsiteX2" fmla="*/ 2239433 w 2239433"/>
                <a:gd name="connsiteY2" fmla="*/ 0 h 442383"/>
                <a:gd name="connsiteX3" fmla="*/ 2239433 w 2239433"/>
                <a:gd name="connsiteY3" fmla="*/ 440267 h 442383"/>
              </a:gdLst>
              <a:ahLst/>
              <a:cxnLst>
                <a:cxn ang="0">
                  <a:pos x="connsiteX0" y="connsiteY0"/>
                </a:cxn>
                <a:cxn ang="0">
                  <a:pos x="connsiteX1" y="connsiteY1"/>
                </a:cxn>
                <a:cxn ang="0">
                  <a:pos x="connsiteX2" y="connsiteY2"/>
                </a:cxn>
                <a:cxn ang="0">
                  <a:pos x="connsiteX3" y="connsiteY3"/>
                </a:cxn>
              </a:cxnLst>
              <a:rect l="l" t="t" r="r" b="b"/>
              <a:pathLst>
                <a:path w="2239433" h="442383">
                  <a:moveTo>
                    <a:pt x="0" y="442383"/>
                  </a:moveTo>
                  <a:lnTo>
                    <a:pt x="0" y="0"/>
                  </a:lnTo>
                  <a:lnTo>
                    <a:pt x="2239433" y="0"/>
                  </a:lnTo>
                  <a:lnTo>
                    <a:pt x="2239433" y="440267"/>
                  </a:lnTo>
                </a:path>
              </a:pathLst>
            </a:custGeom>
            <a:ln>
              <a:headEnd type="none"/>
              <a:tailEnd type="arrow"/>
            </a:ln>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454CF62F-0F48-1215-21BF-2484B0B4A66A}"/>
                </a:ext>
              </a:extLst>
            </p:cNvPr>
            <p:cNvSpPr txBox="1"/>
            <p:nvPr/>
          </p:nvSpPr>
          <p:spPr>
            <a:xfrm>
              <a:off x="2449982" y="2122270"/>
              <a:ext cx="1949573" cy="646331"/>
            </a:xfrm>
            <a:prstGeom prst="rect">
              <a:avLst/>
            </a:prstGeom>
            <a:noFill/>
          </p:spPr>
          <p:txBody>
            <a:bodyPr wrap="none" rtlCol="0">
              <a:spAutoFit/>
            </a:bodyPr>
            <a:lstStyle/>
            <a:p>
              <a:pPr algn="ctr"/>
              <a:r>
                <a:rPr lang="en-US" altLang="zh-CN"/>
                <a:t>RPC</a:t>
              </a:r>
            </a:p>
            <a:p>
              <a:pPr algn="ctr"/>
              <a:r>
                <a:rPr lang="en-US" altLang="zh-CN"/>
                <a:t>(keyboard events)</a:t>
              </a:r>
              <a:endParaRPr lang="zh-CN" altLang="en-US"/>
            </a:p>
          </p:txBody>
        </p:sp>
      </p:grpSp>
    </p:spTree>
    <p:extLst>
      <p:ext uri="{BB962C8B-B14F-4D97-AF65-F5344CB8AC3E}">
        <p14:creationId xmlns:p14="http://schemas.microsoft.com/office/powerpoint/2010/main" val="548118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16FE38-2111-1A51-1D90-6CE92C2ADB56}"/>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E2292622-9B92-8080-4CC4-67A8696E2BC7}"/>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Evaluation Steps</a:t>
            </a:r>
            <a:endParaRPr lang="zh-CN" altLang="en-US" sz="2400"/>
          </a:p>
        </p:txBody>
      </p:sp>
      <p:sp>
        <p:nvSpPr>
          <p:cNvPr id="3" name="矩形 2">
            <a:extLst>
              <a:ext uri="{FF2B5EF4-FFF2-40B4-BE49-F238E27FC236}">
                <a16:creationId xmlns:a16="http://schemas.microsoft.com/office/drawing/2014/main" id="{3D646E68-5DC0-FDD1-AC52-1DBA303C4198}"/>
              </a:ext>
            </a:extLst>
          </p:cNvPr>
          <p:cNvSpPr/>
          <p:nvPr/>
        </p:nvSpPr>
        <p:spPr>
          <a:xfrm>
            <a:off x="962890" y="1377536"/>
            <a:ext cx="3422073" cy="4934197"/>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altLang="zh-CN" b="1">
                <a:solidFill>
                  <a:schemeClr val="tx1"/>
                </a:solidFill>
              </a:rPr>
              <a:t>Local Controller</a:t>
            </a:r>
            <a:endParaRPr lang="en-GB" b="1">
              <a:solidFill>
                <a:schemeClr val="tx1"/>
              </a:solidFill>
            </a:endParaRPr>
          </a:p>
        </p:txBody>
      </p:sp>
      <p:sp>
        <p:nvSpPr>
          <p:cNvPr id="8" name="矩形 7">
            <a:extLst>
              <a:ext uri="{FF2B5EF4-FFF2-40B4-BE49-F238E27FC236}">
                <a16:creationId xmlns:a16="http://schemas.microsoft.com/office/drawing/2014/main" id="{38041068-29D6-A674-1781-063FC540EF88}"/>
              </a:ext>
            </a:extLst>
          </p:cNvPr>
          <p:cNvSpPr/>
          <p:nvPr/>
        </p:nvSpPr>
        <p:spPr>
          <a:xfrm>
            <a:off x="4384963" y="1377536"/>
            <a:ext cx="3422073" cy="4934197"/>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GB" b="1">
                <a:solidFill>
                  <a:schemeClr val="tx1"/>
                </a:solidFill>
              </a:rPr>
              <a:t>Broker</a:t>
            </a:r>
          </a:p>
        </p:txBody>
      </p:sp>
      <p:sp>
        <p:nvSpPr>
          <p:cNvPr id="15" name="矩形 14">
            <a:extLst>
              <a:ext uri="{FF2B5EF4-FFF2-40B4-BE49-F238E27FC236}">
                <a16:creationId xmlns:a16="http://schemas.microsoft.com/office/drawing/2014/main" id="{98D37C27-2402-02A4-4866-4C4E94A552E2}"/>
              </a:ext>
            </a:extLst>
          </p:cNvPr>
          <p:cNvSpPr/>
          <p:nvPr/>
        </p:nvSpPr>
        <p:spPr>
          <a:xfrm>
            <a:off x="7807036" y="1377536"/>
            <a:ext cx="3422073" cy="4934197"/>
          </a:xfrm>
          <a:prstGeom prst="rect">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GB" b="1">
                <a:solidFill>
                  <a:schemeClr val="tx1"/>
                </a:solidFill>
              </a:rPr>
              <a:t>Worker Node</a:t>
            </a:r>
          </a:p>
        </p:txBody>
      </p:sp>
      <p:grpSp>
        <p:nvGrpSpPr>
          <p:cNvPr id="120" name="组合 119">
            <a:extLst>
              <a:ext uri="{FF2B5EF4-FFF2-40B4-BE49-F238E27FC236}">
                <a16:creationId xmlns:a16="http://schemas.microsoft.com/office/drawing/2014/main" id="{7C0F071A-92EB-1E0B-D11B-274627A34840}"/>
              </a:ext>
            </a:extLst>
          </p:cNvPr>
          <p:cNvGrpSpPr/>
          <p:nvPr/>
        </p:nvGrpSpPr>
        <p:grpSpPr>
          <a:xfrm>
            <a:off x="916254" y="2123346"/>
            <a:ext cx="10152937" cy="3573381"/>
            <a:chOff x="916254" y="2123346"/>
            <a:chExt cx="10152937" cy="3573381"/>
          </a:xfrm>
        </p:grpSpPr>
        <p:sp>
          <p:nvSpPr>
            <p:cNvPr id="17" name="矩形 16">
              <a:extLst>
                <a:ext uri="{FF2B5EF4-FFF2-40B4-BE49-F238E27FC236}">
                  <a16:creationId xmlns:a16="http://schemas.microsoft.com/office/drawing/2014/main" id="{4764CE63-F51F-8DE0-25B1-FDBD10AFF21D}"/>
                </a:ext>
              </a:extLst>
            </p:cNvPr>
            <p:cNvSpPr/>
            <p:nvPr/>
          </p:nvSpPr>
          <p:spPr>
            <a:xfrm>
              <a:off x="1939389" y="3140214"/>
              <a:ext cx="1469077" cy="564078"/>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Distributor</a:t>
              </a:r>
            </a:p>
          </p:txBody>
        </p:sp>
        <p:sp>
          <p:nvSpPr>
            <p:cNvPr id="18" name="矩形 17">
              <a:extLst>
                <a:ext uri="{FF2B5EF4-FFF2-40B4-BE49-F238E27FC236}">
                  <a16:creationId xmlns:a16="http://schemas.microsoft.com/office/drawing/2014/main" id="{E32C5FE3-F6BA-A9C1-7C10-E80A61345D88}"/>
                </a:ext>
              </a:extLst>
            </p:cNvPr>
            <p:cNvSpPr/>
            <p:nvPr/>
          </p:nvSpPr>
          <p:spPr>
            <a:xfrm>
              <a:off x="5361461" y="3140214"/>
              <a:ext cx="1469077" cy="564078"/>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Broker.Init</a:t>
              </a:r>
            </a:p>
          </p:txBody>
        </p:sp>
        <p:sp>
          <p:nvSpPr>
            <p:cNvPr id="20" name="矩形 19">
              <a:extLst>
                <a:ext uri="{FF2B5EF4-FFF2-40B4-BE49-F238E27FC236}">
                  <a16:creationId xmlns:a16="http://schemas.microsoft.com/office/drawing/2014/main" id="{B587F29E-8C10-7084-705A-E8EADA5AB7AD}"/>
                </a:ext>
              </a:extLst>
            </p:cNvPr>
            <p:cNvSpPr/>
            <p:nvPr/>
          </p:nvSpPr>
          <p:spPr>
            <a:xfrm>
              <a:off x="5361461" y="4119690"/>
              <a:ext cx="1469077" cy="564078"/>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Broker.loop</a:t>
              </a:r>
            </a:p>
          </p:txBody>
        </p:sp>
        <p:cxnSp>
          <p:nvCxnSpPr>
            <p:cNvPr id="21" name="直接箭头连接符 20">
              <a:extLst>
                <a:ext uri="{FF2B5EF4-FFF2-40B4-BE49-F238E27FC236}">
                  <a16:creationId xmlns:a16="http://schemas.microsoft.com/office/drawing/2014/main" id="{54EAAC4C-C1D1-6737-94A3-74CC388E26A9}"/>
                </a:ext>
              </a:extLst>
            </p:cNvPr>
            <p:cNvCxnSpPr>
              <a:cxnSpLocks/>
              <a:stCxn id="18" idx="2"/>
              <a:endCxn id="20" idx="0"/>
            </p:cNvCxnSpPr>
            <p:nvPr/>
          </p:nvCxnSpPr>
          <p:spPr>
            <a:xfrm>
              <a:off x="6096000" y="3704292"/>
              <a:ext cx="0" cy="415398"/>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cxnSp>
          <p:nvCxnSpPr>
            <p:cNvPr id="27" name="直接箭头连接符 26">
              <a:extLst>
                <a:ext uri="{FF2B5EF4-FFF2-40B4-BE49-F238E27FC236}">
                  <a16:creationId xmlns:a16="http://schemas.microsoft.com/office/drawing/2014/main" id="{E940ACEA-CE8D-23BD-F5D1-E9373FD7DC87}"/>
                </a:ext>
              </a:extLst>
            </p:cNvPr>
            <p:cNvCxnSpPr>
              <a:cxnSpLocks/>
              <a:stCxn id="17" idx="3"/>
              <a:endCxn id="18" idx="1"/>
            </p:cNvCxnSpPr>
            <p:nvPr/>
          </p:nvCxnSpPr>
          <p:spPr>
            <a:xfrm>
              <a:off x="3408466" y="3422253"/>
              <a:ext cx="1952995" cy="0"/>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sp>
          <p:nvSpPr>
            <p:cNvPr id="30" name="矩形 29">
              <a:extLst>
                <a:ext uri="{FF2B5EF4-FFF2-40B4-BE49-F238E27FC236}">
                  <a16:creationId xmlns:a16="http://schemas.microsoft.com/office/drawing/2014/main" id="{3C5E5EF7-63AB-DD30-FD97-6217DEB42698}"/>
                </a:ext>
              </a:extLst>
            </p:cNvPr>
            <p:cNvSpPr/>
            <p:nvPr/>
          </p:nvSpPr>
          <p:spPr>
            <a:xfrm>
              <a:off x="8777595" y="3140214"/>
              <a:ext cx="1469077" cy="564078"/>
            </a:xfrm>
            <a:prstGeom prst="rect">
              <a:avLst/>
            </a:prstGeom>
            <a:solidFill>
              <a:schemeClr val="tx2">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Worker.Init</a:t>
              </a:r>
            </a:p>
          </p:txBody>
        </p:sp>
        <p:cxnSp>
          <p:nvCxnSpPr>
            <p:cNvPr id="31" name="直接箭头连接符 30">
              <a:extLst>
                <a:ext uri="{FF2B5EF4-FFF2-40B4-BE49-F238E27FC236}">
                  <a16:creationId xmlns:a16="http://schemas.microsoft.com/office/drawing/2014/main" id="{2097F312-8365-D42E-522D-2DAD7F6CFD97}"/>
                </a:ext>
              </a:extLst>
            </p:cNvPr>
            <p:cNvCxnSpPr>
              <a:cxnSpLocks/>
              <a:stCxn id="18" idx="3"/>
              <a:endCxn id="30" idx="1"/>
            </p:cNvCxnSpPr>
            <p:nvPr/>
          </p:nvCxnSpPr>
          <p:spPr>
            <a:xfrm>
              <a:off x="6830538" y="3422253"/>
              <a:ext cx="1947057" cy="0"/>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sp>
          <p:nvSpPr>
            <p:cNvPr id="34" name="文本框 33">
              <a:extLst>
                <a:ext uri="{FF2B5EF4-FFF2-40B4-BE49-F238E27FC236}">
                  <a16:creationId xmlns:a16="http://schemas.microsoft.com/office/drawing/2014/main" id="{EF1215C5-8BFD-B6C4-C4EB-A9B5387E3259}"/>
                </a:ext>
              </a:extLst>
            </p:cNvPr>
            <p:cNvSpPr txBox="1"/>
            <p:nvPr/>
          </p:nvSpPr>
          <p:spPr>
            <a:xfrm>
              <a:off x="3378532" y="3052921"/>
              <a:ext cx="2024741" cy="369332"/>
            </a:xfrm>
            <a:prstGeom prst="rect">
              <a:avLst/>
            </a:prstGeom>
            <a:noFill/>
          </p:spPr>
          <p:txBody>
            <a:bodyPr wrap="square" rtlCol="0">
              <a:spAutoFit/>
            </a:bodyPr>
            <a:lstStyle/>
            <a:p>
              <a:pPr algn="ctr"/>
              <a:r>
                <a:rPr lang="en-GB"/>
                <a:t>Non-blocking RPC</a:t>
              </a:r>
            </a:p>
          </p:txBody>
        </p:sp>
        <p:sp>
          <p:nvSpPr>
            <p:cNvPr id="35" name="文本框 34">
              <a:extLst>
                <a:ext uri="{FF2B5EF4-FFF2-40B4-BE49-F238E27FC236}">
                  <a16:creationId xmlns:a16="http://schemas.microsoft.com/office/drawing/2014/main" id="{F16980AE-EC88-CE00-019F-A6A2AFE57AEA}"/>
                </a:ext>
              </a:extLst>
            </p:cNvPr>
            <p:cNvSpPr txBox="1"/>
            <p:nvPr/>
          </p:nvSpPr>
          <p:spPr>
            <a:xfrm>
              <a:off x="6523631" y="3054117"/>
              <a:ext cx="2566807" cy="369332"/>
            </a:xfrm>
            <a:prstGeom prst="rect">
              <a:avLst/>
            </a:prstGeom>
            <a:noFill/>
          </p:spPr>
          <p:txBody>
            <a:bodyPr wrap="square" rtlCol="0">
              <a:spAutoFit/>
            </a:bodyPr>
            <a:lstStyle/>
            <a:p>
              <a:pPr algn="ctr"/>
              <a:r>
                <a:rPr lang="en-GB"/>
                <a:t>Asynchronous RPC</a:t>
              </a:r>
            </a:p>
          </p:txBody>
        </p:sp>
        <p:sp>
          <p:nvSpPr>
            <p:cNvPr id="36" name="矩形 35">
              <a:extLst>
                <a:ext uri="{FF2B5EF4-FFF2-40B4-BE49-F238E27FC236}">
                  <a16:creationId xmlns:a16="http://schemas.microsoft.com/office/drawing/2014/main" id="{6971E552-E724-D691-43CB-1941E12560FA}"/>
                </a:ext>
              </a:extLst>
            </p:cNvPr>
            <p:cNvSpPr/>
            <p:nvPr/>
          </p:nvSpPr>
          <p:spPr>
            <a:xfrm>
              <a:off x="8783534" y="4119690"/>
              <a:ext cx="1469077" cy="564078"/>
            </a:xfrm>
            <a:prstGeom prst="rect">
              <a:avLst/>
            </a:prstGeom>
            <a:solidFill>
              <a:schemeClr val="tx2">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Worker.Next</a:t>
              </a:r>
            </a:p>
          </p:txBody>
        </p:sp>
        <p:cxnSp>
          <p:nvCxnSpPr>
            <p:cNvPr id="69" name="直接箭头连接符 68">
              <a:extLst>
                <a:ext uri="{FF2B5EF4-FFF2-40B4-BE49-F238E27FC236}">
                  <a16:creationId xmlns:a16="http://schemas.microsoft.com/office/drawing/2014/main" id="{3386BD36-4BE2-7BBE-E476-B867ABA85679}"/>
                </a:ext>
              </a:extLst>
            </p:cNvPr>
            <p:cNvCxnSpPr>
              <a:cxnSpLocks/>
            </p:cNvCxnSpPr>
            <p:nvPr/>
          </p:nvCxnSpPr>
          <p:spPr>
            <a:xfrm>
              <a:off x="6830538" y="4366105"/>
              <a:ext cx="1952996" cy="0"/>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sp>
          <p:nvSpPr>
            <p:cNvPr id="70" name="文本框 69">
              <a:extLst>
                <a:ext uri="{FF2B5EF4-FFF2-40B4-BE49-F238E27FC236}">
                  <a16:creationId xmlns:a16="http://schemas.microsoft.com/office/drawing/2014/main" id="{3DBA3278-81EC-F495-6B3D-D93635182F51}"/>
                </a:ext>
              </a:extLst>
            </p:cNvPr>
            <p:cNvSpPr txBox="1"/>
            <p:nvPr/>
          </p:nvSpPr>
          <p:spPr>
            <a:xfrm>
              <a:off x="6520662" y="3996773"/>
              <a:ext cx="2566807" cy="369332"/>
            </a:xfrm>
            <a:prstGeom prst="rect">
              <a:avLst/>
            </a:prstGeom>
            <a:noFill/>
          </p:spPr>
          <p:txBody>
            <a:bodyPr wrap="square" rtlCol="0">
              <a:spAutoFit/>
            </a:bodyPr>
            <a:lstStyle/>
            <a:p>
              <a:pPr algn="ctr"/>
              <a:r>
                <a:rPr lang="en-GB"/>
                <a:t>Asynchronous RPC</a:t>
              </a:r>
            </a:p>
          </p:txBody>
        </p:sp>
        <p:cxnSp>
          <p:nvCxnSpPr>
            <p:cNvPr id="75" name="直接箭头连接符 74">
              <a:extLst>
                <a:ext uri="{FF2B5EF4-FFF2-40B4-BE49-F238E27FC236}">
                  <a16:creationId xmlns:a16="http://schemas.microsoft.com/office/drawing/2014/main" id="{E2AFF24A-FD7F-989B-0FA9-B549D8A39071}"/>
                </a:ext>
              </a:extLst>
            </p:cNvPr>
            <p:cNvCxnSpPr>
              <a:cxnSpLocks/>
            </p:cNvCxnSpPr>
            <p:nvPr/>
          </p:nvCxnSpPr>
          <p:spPr>
            <a:xfrm flipH="1">
              <a:off x="6830538" y="4467047"/>
              <a:ext cx="1952996" cy="0"/>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sp>
          <p:nvSpPr>
            <p:cNvPr id="78" name="文本框 77">
              <a:extLst>
                <a:ext uri="{FF2B5EF4-FFF2-40B4-BE49-F238E27FC236}">
                  <a16:creationId xmlns:a16="http://schemas.microsoft.com/office/drawing/2014/main" id="{FECFBE05-5C32-9204-3E8D-848A03E10B6F}"/>
                </a:ext>
              </a:extLst>
            </p:cNvPr>
            <p:cNvSpPr txBox="1"/>
            <p:nvPr/>
          </p:nvSpPr>
          <p:spPr>
            <a:xfrm>
              <a:off x="6520662" y="4467046"/>
              <a:ext cx="2566807" cy="369332"/>
            </a:xfrm>
            <a:prstGeom prst="rect">
              <a:avLst/>
            </a:prstGeom>
            <a:noFill/>
          </p:spPr>
          <p:txBody>
            <a:bodyPr wrap="square" rtlCol="0">
              <a:spAutoFit/>
            </a:bodyPr>
            <a:lstStyle/>
            <a:p>
              <a:pPr algn="ctr"/>
              <a:r>
                <a:rPr lang="en-GB"/>
                <a:t>Flipping cells</a:t>
              </a:r>
            </a:p>
          </p:txBody>
        </p:sp>
        <p:sp>
          <p:nvSpPr>
            <p:cNvPr id="83" name="矩形 82">
              <a:extLst>
                <a:ext uri="{FF2B5EF4-FFF2-40B4-BE49-F238E27FC236}">
                  <a16:creationId xmlns:a16="http://schemas.microsoft.com/office/drawing/2014/main" id="{2FFCD8E6-FFFA-2232-4028-D4752C695BE0}"/>
                </a:ext>
              </a:extLst>
            </p:cNvPr>
            <p:cNvSpPr/>
            <p:nvPr/>
          </p:nvSpPr>
          <p:spPr>
            <a:xfrm>
              <a:off x="1939389" y="4118494"/>
              <a:ext cx="1469077" cy="564078"/>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Distributor</a:t>
              </a:r>
            </a:p>
          </p:txBody>
        </p:sp>
        <p:cxnSp>
          <p:nvCxnSpPr>
            <p:cNvPr id="86" name="直接箭头连接符 85">
              <a:extLst>
                <a:ext uri="{FF2B5EF4-FFF2-40B4-BE49-F238E27FC236}">
                  <a16:creationId xmlns:a16="http://schemas.microsoft.com/office/drawing/2014/main" id="{A5B77701-A212-F438-218C-B00FEEA96003}"/>
                </a:ext>
              </a:extLst>
            </p:cNvPr>
            <p:cNvCxnSpPr>
              <a:cxnSpLocks/>
              <a:stCxn id="20" idx="1"/>
              <a:endCxn id="83" idx="3"/>
            </p:cNvCxnSpPr>
            <p:nvPr/>
          </p:nvCxnSpPr>
          <p:spPr>
            <a:xfrm flipH="1" flipV="1">
              <a:off x="3408466" y="4400533"/>
              <a:ext cx="1952995" cy="1196"/>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sp>
          <p:nvSpPr>
            <p:cNvPr id="87" name="文本框 86">
              <a:extLst>
                <a:ext uri="{FF2B5EF4-FFF2-40B4-BE49-F238E27FC236}">
                  <a16:creationId xmlns:a16="http://schemas.microsoft.com/office/drawing/2014/main" id="{5817313A-026D-B492-2C84-B969974CACD4}"/>
                </a:ext>
              </a:extLst>
            </p:cNvPr>
            <p:cNvSpPr txBox="1"/>
            <p:nvPr/>
          </p:nvSpPr>
          <p:spPr>
            <a:xfrm>
              <a:off x="3366650" y="4031200"/>
              <a:ext cx="2024741" cy="369332"/>
            </a:xfrm>
            <a:prstGeom prst="rect">
              <a:avLst/>
            </a:prstGeom>
            <a:noFill/>
          </p:spPr>
          <p:txBody>
            <a:bodyPr wrap="square" rtlCol="0">
              <a:spAutoFit/>
            </a:bodyPr>
            <a:lstStyle/>
            <a:p>
              <a:pPr algn="ctr"/>
              <a:r>
                <a:rPr lang="en-GB"/>
                <a:t>Flipping cells</a:t>
              </a:r>
            </a:p>
          </p:txBody>
        </p:sp>
        <p:sp>
          <p:nvSpPr>
            <p:cNvPr id="94" name="文本框 93">
              <a:extLst>
                <a:ext uri="{FF2B5EF4-FFF2-40B4-BE49-F238E27FC236}">
                  <a16:creationId xmlns:a16="http://schemas.microsoft.com/office/drawing/2014/main" id="{6BACC476-55CB-C827-421C-E4EC26D974D5}"/>
                </a:ext>
              </a:extLst>
            </p:cNvPr>
            <p:cNvSpPr txBox="1"/>
            <p:nvPr/>
          </p:nvSpPr>
          <p:spPr>
            <a:xfrm>
              <a:off x="3362877" y="4397820"/>
              <a:ext cx="2024741" cy="369332"/>
            </a:xfrm>
            <a:prstGeom prst="rect">
              <a:avLst/>
            </a:prstGeom>
            <a:noFill/>
          </p:spPr>
          <p:txBody>
            <a:bodyPr wrap="square" rtlCol="0">
              <a:spAutoFit/>
            </a:bodyPr>
            <a:lstStyle/>
            <a:p>
              <a:pPr algn="ctr"/>
              <a:r>
                <a:rPr lang="en-GB"/>
                <a:t>Events</a:t>
              </a:r>
            </a:p>
          </p:txBody>
        </p:sp>
        <p:sp>
          <p:nvSpPr>
            <p:cNvPr id="96" name="矩形 95">
              <a:extLst>
                <a:ext uri="{FF2B5EF4-FFF2-40B4-BE49-F238E27FC236}">
                  <a16:creationId xmlns:a16="http://schemas.microsoft.com/office/drawing/2014/main" id="{D56AF362-045A-1EB6-D7C3-F8B61EF08608}"/>
                </a:ext>
              </a:extLst>
            </p:cNvPr>
            <p:cNvSpPr/>
            <p:nvPr/>
          </p:nvSpPr>
          <p:spPr>
            <a:xfrm>
              <a:off x="1939388" y="2123346"/>
              <a:ext cx="1469077" cy="564078"/>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IO</a:t>
              </a:r>
            </a:p>
          </p:txBody>
        </p:sp>
        <p:sp>
          <p:nvSpPr>
            <p:cNvPr id="97" name="矩形 96">
              <a:extLst>
                <a:ext uri="{FF2B5EF4-FFF2-40B4-BE49-F238E27FC236}">
                  <a16:creationId xmlns:a16="http://schemas.microsoft.com/office/drawing/2014/main" id="{1B1A62DE-576D-C70E-1583-6A202F973096}"/>
                </a:ext>
              </a:extLst>
            </p:cNvPr>
            <p:cNvSpPr/>
            <p:nvPr/>
          </p:nvSpPr>
          <p:spPr>
            <a:xfrm>
              <a:off x="1110927" y="5115654"/>
              <a:ext cx="1469077" cy="564078"/>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IO</a:t>
              </a:r>
            </a:p>
          </p:txBody>
        </p:sp>
        <p:sp>
          <p:nvSpPr>
            <p:cNvPr id="98" name="矩形 97">
              <a:extLst>
                <a:ext uri="{FF2B5EF4-FFF2-40B4-BE49-F238E27FC236}">
                  <a16:creationId xmlns:a16="http://schemas.microsoft.com/office/drawing/2014/main" id="{F4D532A9-5E7B-EB7D-A7F4-80CB3C8B999F}"/>
                </a:ext>
              </a:extLst>
            </p:cNvPr>
            <p:cNvSpPr/>
            <p:nvPr/>
          </p:nvSpPr>
          <p:spPr>
            <a:xfrm>
              <a:off x="2747945" y="5132649"/>
              <a:ext cx="1469077" cy="564078"/>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SDL</a:t>
              </a:r>
            </a:p>
          </p:txBody>
        </p:sp>
        <p:cxnSp>
          <p:nvCxnSpPr>
            <p:cNvPr id="99" name="直接箭头连接符 98">
              <a:extLst>
                <a:ext uri="{FF2B5EF4-FFF2-40B4-BE49-F238E27FC236}">
                  <a16:creationId xmlns:a16="http://schemas.microsoft.com/office/drawing/2014/main" id="{E4D1FD48-2B5D-983F-2618-B3C04D96671F}"/>
                </a:ext>
              </a:extLst>
            </p:cNvPr>
            <p:cNvCxnSpPr>
              <a:cxnSpLocks/>
              <a:stCxn id="96" idx="2"/>
              <a:endCxn id="17" idx="0"/>
            </p:cNvCxnSpPr>
            <p:nvPr/>
          </p:nvCxnSpPr>
          <p:spPr>
            <a:xfrm>
              <a:off x="2673927" y="2687424"/>
              <a:ext cx="1" cy="452790"/>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sp>
          <p:nvSpPr>
            <p:cNvPr id="102" name="文本框 101">
              <a:extLst>
                <a:ext uri="{FF2B5EF4-FFF2-40B4-BE49-F238E27FC236}">
                  <a16:creationId xmlns:a16="http://schemas.microsoft.com/office/drawing/2014/main" id="{109232CA-CAC5-7F1F-EA4A-8B359CD96DAC}"/>
                </a:ext>
              </a:extLst>
            </p:cNvPr>
            <p:cNvSpPr txBox="1"/>
            <p:nvPr/>
          </p:nvSpPr>
          <p:spPr>
            <a:xfrm>
              <a:off x="1321595" y="2741764"/>
              <a:ext cx="1352331" cy="369332"/>
            </a:xfrm>
            <a:prstGeom prst="rect">
              <a:avLst/>
            </a:prstGeom>
            <a:noFill/>
          </p:spPr>
          <p:txBody>
            <a:bodyPr wrap="square" rtlCol="0">
              <a:spAutoFit/>
            </a:bodyPr>
            <a:lstStyle/>
            <a:p>
              <a:pPr algn="r"/>
              <a:r>
                <a:rPr lang="en-GB"/>
                <a:t>Read pixels</a:t>
              </a:r>
            </a:p>
          </p:txBody>
        </p:sp>
        <p:cxnSp>
          <p:nvCxnSpPr>
            <p:cNvPr id="103" name="直接箭头连接符 102">
              <a:extLst>
                <a:ext uri="{FF2B5EF4-FFF2-40B4-BE49-F238E27FC236}">
                  <a16:creationId xmlns:a16="http://schemas.microsoft.com/office/drawing/2014/main" id="{E767970F-F118-9118-AD73-B89314F55F11}"/>
                </a:ext>
              </a:extLst>
            </p:cNvPr>
            <p:cNvCxnSpPr>
              <a:cxnSpLocks/>
            </p:cNvCxnSpPr>
            <p:nvPr/>
          </p:nvCxnSpPr>
          <p:spPr>
            <a:xfrm>
              <a:off x="2272358" y="4662864"/>
              <a:ext cx="1" cy="452790"/>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cxnSp>
          <p:nvCxnSpPr>
            <p:cNvPr id="105" name="直接箭头连接符 104">
              <a:extLst>
                <a:ext uri="{FF2B5EF4-FFF2-40B4-BE49-F238E27FC236}">
                  <a16:creationId xmlns:a16="http://schemas.microsoft.com/office/drawing/2014/main" id="{BE33357E-DE7C-1AE9-A4FE-76710EDACB15}"/>
                </a:ext>
              </a:extLst>
            </p:cNvPr>
            <p:cNvCxnSpPr>
              <a:cxnSpLocks/>
            </p:cNvCxnSpPr>
            <p:nvPr/>
          </p:nvCxnSpPr>
          <p:spPr>
            <a:xfrm>
              <a:off x="2999626" y="4679859"/>
              <a:ext cx="1" cy="452790"/>
            </a:xfrm>
            <a:prstGeom prst="straightConnector1">
              <a:avLst/>
            </a:prstGeom>
            <a:ln>
              <a:headEnd type="none"/>
              <a:tailEnd type="arrow"/>
            </a:ln>
          </p:spPr>
          <p:style>
            <a:lnRef idx="2">
              <a:schemeClr val="dk1"/>
            </a:lnRef>
            <a:fillRef idx="0">
              <a:schemeClr val="dk1"/>
            </a:fillRef>
            <a:effectRef idx="1">
              <a:schemeClr val="dk1"/>
            </a:effectRef>
            <a:fontRef idx="minor">
              <a:schemeClr val="tx1"/>
            </a:fontRef>
          </p:style>
        </p:cxnSp>
        <p:sp>
          <p:nvSpPr>
            <p:cNvPr id="106" name="文本框 105">
              <a:extLst>
                <a:ext uri="{FF2B5EF4-FFF2-40B4-BE49-F238E27FC236}">
                  <a16:creationId xmlns:a16="http://schemas.microsoft.com/office/drawing/2014/main" id="{CA577D50-8D2F-314A-EA65-B422FAB6001C}"/>
                </a:ext>
              </a:extLst>
            </p:cNvPr>
            <p:cNvSpPr txBox="1"/>
            <p:nvPr/>
          </p:nvSpPr>
          <p:spPr>
            <a:xfrm>
              <a:off x="916254" y="4704593"/>
              <a:ext cx="1352331" cy="369332"/>
            </a:xfrm>
            <a:prstGeom prst="rect">
              <a:avLst/>
            </a:prstGeom>
            <a:noFill/>
          </p:spPr>
          <p:txBody>
            <a:bodyPr wrap="square" rtlCol="0">
              <a:spAutoFit/>
            </a:bodyPr>
            <a:lstStyle/>
            <a:p>
              <a:pPr algn="r"/>
              <a:r>
                <a:rPr lang="en-GB"/>
                <a:t>Write pixels</a:t>
              </a:r>
            </a:p>
          </p:txBody>
        </p:sp>
        <p:sp>
          <p:nvSpPr>
            <p:cNvPr id="107" name="文本框 106">
              <a:extLst>
                <a:ext uri="{FF2B5EF4-FFF2-40B4-BE49-F238E27FC236}">
                  <a16:creationId xmlns:a16="http://schemas.microsoft.com/office/drawing/2014/main" id="{A7AB7234-44EA-6F72-7D63-513830DA2390}"/>
                </a:ext>
              </a:extLst>
            </p:cNvPr>
            <p:cNvSpPr txBox="1"/>
            <p:nvPr/>
          </p:nvSpPr>
          <p:spPr>
            <a:xfrm>
              <a:off x="3022916" y="4727442"/>
              <a:ext cx="1510084" cy="369332"/>
            </a:xfrm>
            <a:prstGeom prst="rect">
              <a:avLst/>
            </a:prstGeom>
            <a:noFill/>
          </p:spPr>
          <p:txBody>
            <a:bodyPr wrap="square" rtlCol="0">
              <a:spAutoFit/>
            </a:bodyPr>
            <a:lstStyle/>
            <a:p>
              <a:r>
                <a:rPr lang="en-GB"/>
                <a:t>Send events</a:t>
              </a:r>
            </a:p>
          </p:txBody>
        </p:sp>
        <p:sp>
          <p:nvSpPr>
            <p:cNvPr id="109" name="矩形 108">
              <a:extLst>
                <a:ext uri="{FF2B5EF4-FFF2-40B4-BE49-F238E27FC236}">
                  <a16:creationId xmlns:a16="http://schemas.microsoft.com/office/drawing/2014/main" id="{54C3EAEF-C32A-50F3-4962-56ED7A606AF0}"/>
                </a:ext>
              </a:extLst>
            </p:cNvPr>
            <p:cNvSpPr/>
            <p:nvPr/>
          </p:nvSpPr>
          <p:spPr>
            <a:xfrm>
              <a:off x="8777594" y="5113332"/>
              <a:ext cx="1469077" cy="564078"/>
            </a:xfrm>
            <a:prstGeom prst="rect">
              <a:avLst/>
            </a:prstGeom>
            <a:solidFill>
              <a:schemeClr val="tx2">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a:solidFill>
                    <a:sysClr val="windowText" lastClr="000000"/>
                  </a:solidFill>
                </a:rPr>
                <a:t>logic_worker</a:t>
              </a:r>
            </a:p>
          </p:txBody>
        </p:sp>
        <p:cxnSp>
          <p:nvCxnSpPr>
            <p:cNvPr id="110" name="直接箭头连接符 109">
              <a:extLst>
                <a:ext uri="{FF2B5EF4-FFF2-40B4-BE49-F238E27FC236}">
                  <a16:creationId xmlns:a16="http://schemas.microsoft.com/office/drawing/2014/main" id="{C4AF316C-A5F0-B46C-9A3F-1F04722A5B30}"/>
                </a:ext>
              </a:extLst>
            </p:cNvPr>
            <p:cNvCxnSpPr>
              <a:cxnSpLocks/>
              <a:stCxn id="36" idx="2"/>
              <a:endCxn id="109" idx="0"/>
            </p:cNvCxnSpPr>
            <p:nvPr/>
          </p:nvCxnSpPr>
          <p:spPr>
            <a:xfrm flipH="1">
              <a:off x="9512133" y="4683768"/>
              <a:ext cx="5940" cy="429564"/>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113" name="文本框 112">
              <a:extLst>
                <a:ext uri="{FF2B5EF4-FFF2-40B4-BE49-F238E27FC236}">
                  <a16:creationId xmlns:a16="http://schemas.microsoft.com/office/drawing/2014/main" id="{749C5A67-6308-3714-2129-4C330046CF98}"/>
                </a:ext>
              </a:extLst>
            </p:cNvPr>
            <p:cNvSpPr txBox="1"/>
            <p:nvPr/>
          </p:nvSpPr>
          <p:spPr>
            <a:xfrm>
              <a:off x="9512132" y="4713884"/>
              <a:ext cx="1557059" cy="369332"/>
            </a:xfrm>
            <a:prstGeom prst="rect">
              <a:avLst/>
            </a:prstGeom>
            <a:noFill/>
          </p:spPr>
          <p:txBody>
            <a:bodyPr wrap="square" rtlCol="0">
              <a:spAutoFit/>
            </a:bodyPr>
            <a:lstStyle/>
            <a:p>
              <a:r>
                <a:rPr lang="en-GB"/>
                <a:t>Flipping cells</a:t>
              </a:r>
            </a:p>
          </p:txBody>
        </p:sp>
        <p:sp>
          <p:nvSpPr>
            <p:cNvPr id="114" name="文本框 113">
              <a:extLst>
                <a:ext uri="{FF2B5EF4-FFF2-40B4-BE49-F238E27FC236}">
                  <a16:creationId xmlns:a16="http://schemas.microsoft.com/office/drawing/2014/main" id="{A46C203F-A204-CD47-C5E1-F673C1CCD747}"/>
                </a:ext>
              </a:extLst>
            </p:cNvPr>
            <p:cNvSpPr txBox="1"/>
            <p:nvPr/>
          </p:nvSpPr>
          <p:spPr>
            <a:xfrm>
              <a:off x="7955073" y="4704593"/>
              <a:ext cx="1557059" cy="369332"/>
            </a:xfrm>
            <a:prstGeom prst="rect">
              <a:avLst/>
            </a:prstGeom>
            <a:noFill/>
          </p:spPr>
          <p:txBody>
            <a:bodyPr wrap="square" rtlCol="0">
              <a:spAutoFit/>
            </a:bodyPr>
            <a:lstStyle/>
            <a:p>
              <a:pPr algn="r"/>
              <a:r>
                <a:rPr lang="en-GB"/>
                <a:t>Broadcast</a:t>
              </a:r>
            </a:p>
          </p:txBody>
        </p:sp>
      </p:grpSp>
    </p:spTree>
    <p:extLst>
      <p:ext uri="{BB962C8B-B14F-4D97-AF65-F5344CB8AC3E}">
        <p14:creationId xmlns:p14="http://schemas.microsoft.com/office/powerpoint/2010/main" val="32474872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46C86D-0320-1DC2-C436-002179F6CB31}"/>
            </a:ext>
          </a:extLst>
        </p:cNvPr>
        <p:cNvGrpSpPr/>
        <p:nvPr/>
      </p:nvGrpSpPr>
      <p:grpSpPr>
        <a:xfrm>
          <a:off x="0" y="0"/>
          <a:ext cx="0" cy="0"/>
          <a:chOff x="0" y="0"/>
          <a:chExt cx="0" cy="0"/>
        </a:xfrm>
      </p:grpSpPr>
      <p:sp>
        <p:nvSpPr>
          <p:cNvPr id="21" name="矩形 20">
            <a:extLst>
              <a:ext uri="{FF2B5EF4-FFF2-40B4-BE49-F238E27FC236}">
                <a16:creationId xmlns:a16="http://schemas.microsoft.com/office/drawing/2014/main" id="{CE1A8509-97FE-0520-99DE-6BF364D8335F}"/>
              </a:ext>
            </a:extLst>
          </p:cNvPr>
          <p:cNvSpPr/>
          <p:nvPr/>
        </p:nvSpPr>
        <p:spPr>
          <a:xfrm>
            <a:off x="1393027" y="1362073"/>
            <a:ext cx="4850606" cy="238124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id="{C992A3A1-3BCB-0C14-1FD8-0D9B426B609C}"/>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Exchange Graph</a:t>
            </a:r>
            <a:endParaRPr lang="zh-CN" altLang="en-US" sz="2400"/>
          </a:p>
        </p:txBody>
      </p:sp>
      <p:graphicFrame>
        <p:nvGraphicFramePr>
          <p:cNvPr id="3" name="表格 2">
            <a:extLst>
              <a:ext uri="{FF2B5EF4-FFF2-40B4-BE49-F238E27FC236}">
                <a16:creationId xmlns:a16="http://schemas.microsoft.com/office/drawing/2014/main" id="{131008CF-DC53-8071-5F6D-D7D57CE59B8A}"/>
              </a:ext>
            </a:extLst>
          </p:cNvPr>
          <p:cNvGraphicFramePr>
            <a:graphicFrameLocks noGrp="1"/>
          </p:cNvGraphicFramePr>
          <p:nvPr>
            <p:extLst>
              <p:ext uri="{D42A27DB-BD31-4B8C-83A1-F6EECF244321}">
                <p14:modId xmlns:p14="http://schemas.microsoft.com/office/powerpoint/2010/main" val="3615867266"/>
              </p:ext>
            </p:extLst>
          </p:nvPr>
        </p:nvGraphicFramePr>
        <p:xfrm>
          <a:off x="1453345" y="1426903"/>
          <a:ext cx="2304256" cy="2266424"/>
        </p:xfrm>
        <a:graphic>
          <a:graphicData uri="http://schemas.openxmlformats.org/drawingml/2006/table">
            <a:tbl>
              <a:tblPr firstRow="1" bandRow="1">
                <a:tableStyleId>{5C22544A-7EE6-4342-B048-85BDC9FD1C3A}</a:tableStyleId>
              </a:tblPr>
              <a:tblGrid>
                <a:gridCol w="576064">
                  <a:extLst>
                    <a:ext uri="{9D8B030D-6E8A-4147-A177-3AD203B41FA5}">
                      <a16:colId xmlns:a16="http://schemas.microsoft.com/office/drawing/2014/main" val="1061039772"/>
                    </a:ext>
                  </a:extLst>
                </a:gridCol>
                <a:gridCol w="576064">
                  <a:extLst>
                    <a:ext uri="{9D8B030D-6E8A-4147-A177-3AD203B41FA5}">
                      <a16:colId xmlns:a16="http://schemas.microsoft.com/office/drawing/2014/main" val="3199114523"/>
                    </a:ext>
                  </a:extLst>
                </a:gridCol>
                <a:gridCol w="576064">
                  <a:extLst>
                    <a:ext uri="{9D8B030D-6E8A-4147-A177-3AD203B41FA5}">
                      <a16:colId xmlns:a16="http://schemas.microsoft.com/office/drawing/2014/main" val="701779023"/>
                    </a:ext>
                  </a:extLst>
                </a:gridCol>
                <a:gridCol w="576064">
                  <a:extLst>
                    <a:ext uri="{9D8B030D-6E8A-4147-A177-3AD203B41FA5}">
                      <a16:colId xmlns:a16="http://schemas.microsoft.com/office/drawing/2014/main" val="2554219159"/>
                    </a:ext>
                  </a:extLst>
                </a:gridCol>
              </a:tblGrid>
              <a:tr h="566606">
                <a:tc>
                  <a:txBody>
                    <a:bodyPr/>
                    <a:lstStyle/>
                    <a:p>
                      <a:pPr algn="ctr"/>
                      <a:r>
                        <a:rPr lang="en-US" altLang="zh-CN" b="0">
                          <a:solidFill>
                            <a:schemeClr val="tx1"/>
                          </a:solidFill>
                        </a:rPr>
                        <a:t>2</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a:solidFill>
                            <a:schemeClr val="tx1"/>
                          </a:solidFill>
                        </a:rPr>
                        <a:t>2</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a:solidFill>
                            <a:schemeClr val="tx1"/>
                          </a:solidFill>
                        </a:rPr>
                        <a:t>2</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a:solidFill>
                            <a:schemeClr val="tx1"/>
                          </a:solidFill>
                        </a:rPr>
                        <a:t>2</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301696479"/>
                  </a:ext>
                </a:extLst>
              </a:tr>
              <a:tr h="566606">
                <a:tc>
                  <a:txBody>
                    <a:bodyPr/>
                    <a:lstStyle/>
                    <a:p>
                      <a:pPr algn="ctr"/>
                      <a:r>
                        <a:rPr lang="en-US" altLang="zh-CN"/>
                        <a:t>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a:t>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a:t>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a:t>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780459519"/>
                  </a:ext>
                </a:extLst>
              </a:tr>
              <a:tr h="566606">
                <a:tc>
                  <a:txBody>
                    <a:bodyPr/>
                    <a:lstStyle/>
                    <a:p>
                      <a:pPr algn="ctr"/>
                      <a:r>
                        <a:rPr lang="en-US" altLang="zh-CN"/>
                        <a:t>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a:t>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a:t>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a:t>0</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96898106"/>
                  </a:ext>
                </a:extLst>
              </a:tr>
              <a:tr h="566606">
                <a:tc>
                  <a:txBody>
                    <a:bodyPr/>
                    <a:lstStyle/>
                    <a:p>
                      <a:pPr algn="ctr"/>
                      <a:r>
                        <a:rPr lang="en-US" altLang="zh-CN"/>
                        <a:t>2</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a:t>2</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a:t>2</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a:t>2</a:t>
                      </a: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2110095028"/>
                  </a:ext>
                </a:extLst>
              </a:tr>
            </a:tbl>
          </a:graphicData>
        </a:graphic>
      </p:graphicFrame>
      <p:graphicFrame>
        <p:nvGraphicFramePr>
          <p:cNvPr id="4" name="表格 3">
            <a:extLst>
              <a:ext uri="{FF2B5EF4-FFF2-40B4-BE49-F238E27FC236}">
                <a16:creationId xmlns:a16="http://schemas.microsoft.com/office/drawing/2014/main" id="{28E01241-8239-14B7-4896-2D63FF47B69A}"/>
              </a:ext>
            </a:extLst>
          </p:cNvPr>
          <p:cNvGraphicFramePr>
            <a:graphicFrameLocks noGrp="1"/>
          </p:cNvGraphicFramePr>
          <p:nvPr>
            <p:extLst>
              <p:ext uri="{D42A27DB-BD31-4B8C-83A1-F6EECF244321}">
                <p14:modId xmlns:p14="http://schemas.microsoft.com/office/powerpoint/2010/main" val="4100378950"/>
              </p:ext>
            </p:extLst>
          </p:nvPr>
        </p:nvGraphicFramePr>
        <p:xfrm>
          <a:off x="3877458" y="1426903"/>
          <a:ext cx="2304256" cy="2266424"/>
        </p:xfrm>
        <a:graphic>
          <a:graphicData uri="http://schemas.openxmlformats.org/drawingml/2006/table">
            <a:tbl>
              <a:tblPr firstRow="1" bandRow="1">
                <a:tableStyleId>{5C22544A-7EE6-4342-B048-85BDC9FD1C3A}</a:tableStyleId>
              </a:tblPr>
              <a:tblGrid>
                <a:gridCol w="576064">
                  <a:extLst>
                    <a:ext uri="{9D8B030D-6E8A-4147-A177-3AD203B41FA5}">
                      <a16:colId xmlns:a16="http://schemas.microsoft.com/office/drawing/2014/main" val="1061039772"/>
                    </a:ext>
                  </a:extLst>
                </a:gridCol>
                <a:gridCol w="576064">
                  <a:extLst>
                    <a:ext uri="{9D8B030D-6E8A-4147-A177-3AD203B41FA5}">
                      <a16:colId xmlns:a16="http://schemas.microsoft.com/office/drawing/2014/main" val="3199114523"/>
                    </a:ext>
                  </a:extLst>
                </a:gridCol>
                <a:gridCol w="576064">
                  <a:extLst>
                    <a:ext uri="{9D8B030D-6E8A-4147-A177-3AD203B41FA5}">
                      <a16:colId xmlns:a16="http://schemas.microsoft.com/office/drawing/2014/main" val="701779023"/>
                    </a:ext>
                  </a:extLst>
                </a:gridCol>
                <a:gridCol w="576064">
                  <a:extLst>
                    <a:ext uri="{9D8B030D-6E8A-4147-A177-3AD203B41FA5}">
                      <a16:colId xmlns:a16="http://schemas.microsoft.com/office/drawing/2014/main" val="2554219159"/>
                    </a:ext>
                  </a:extLst>
                </a:gridCol>
              </a:tblGrid>
              <a:tr h="566606">
                <a:tc>
                  <a:txBody>
                    <a:bodyPr/>
                    <a:lstStyle/>
                    <a:p>
                      <a:pPr algn="ctr"/>
                      <a:r>
                        <a:rPr lang="en-US" altLang="zh-CN" sz="1800" b="0" kern="1200">
                          <a:solidFill>
                            <a:schemeClr val="dk1"/>
                          </a:solidFill>
                          <a:latin typeface="+mn-lt"/>
                          <a:ea typeface="+mn-ea"/>
                          <a:cs typeface="+mn-cs"/>
                        </a:rPr>
                        <a:t>2</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dk1"/>
                          </a:solidFill>
                          <a:latin typeface="+mn-lt"/>
                          <a:ea typeface="+mn-ea"/>
                          <a:cs typeface="+mn-cs"/>
                        </a:rPr>
                        <a:t>2</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dk1"/>
                          </a:solidFill>
                          <a:latin typeface="+mn-lt"/>
                          <a:ea typeface="+mn-ea"/>
                          <a:cs typeface="+mn-cs"/>
                        </a:rPr>
                        <a:t>2</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dk1"/>
                          </a:solidFill>
                          <a:latin typeface="+mn-lt"/>
                          <a:ea typeface="+mn-ea"/>
                          <a:cs typeface="+mn-cs"/>
                        </a:rPr>
                        <a:t>2</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301696479"/>
                  </a:ext>
                </a:extLst>
              </a:tr>
              <a:tr h="566606">
                <a:tc>
                  <a:txBody>
                    <a:bodyPr/>
                    <a:lstStyle/>
                    <a:p>
                      <a:pPr algn="ctr"/>
                      <a:r>
                        <a:rPr lang="en-US" altLang="zh-CN" sz="1800" b="0" kern="1200">
                          <a:solidFill>
                            <a:schemeClr val="dk1"/>
                          </a:solidFill>
                          <a:latin typeface="+mn-lt"/>
                          <a:ea typeface="+mn-ea"/>
                          <a:cs typeface="+mn-cs"/>
                        </a:rPr>
                        <a:t>0</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dk1"/>
                          </a:solidFill>
                          <a:latin typeface="+mn-lt"/>
                          <a:ea typeface="+mn-ea"/>
                          <a:cs typeface="+mn-cs"/>
                        </a:rPr>
                        <a:t>0</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sz="1800" b="0" kern="1200">
                          <a:solidFill>
                            <a:schemeClr val="dk1"/>
                          </a:solidFill>
                          <a:latin typeface="+mn-lt"/>
                          <a:ea typeface="+mn-ea"/>
                          <a:cs typeface="+mn-cs"/>
                        </a:rPr>
                        <a:t>0</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sz="1800" b="0" kern="1200">
                          <a:solidFill>
                            <a:schemeClr val="dk1"/>
                          </a:solidFill>
                          <a:latin typeface="+mn-lt"/>
                          <a:ea typeface="+mn-ea"/>
                          <a:cs typeface="+mn-cs"/>
                        </a:rPr>
                        <a:t>0</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780459519"/>
                  </a:ext>
                </a:extLst>
              </a:tr>
              <a:tr h="566606">
                <a:tc>
                  <a:txBody>
                    <a:bodyPr/>
                    <a:lstStyle/>
                    <a:p>
                      <a:pPr algn="ctr"/>
                      <a:r>
                        <a:rPr lang="en-US" altLang="zh-CN" sz="1800" b="0" kern="1200">
                          <a:solidFill>
                            <a:schemeClr val="dk1"/>
                          </a:solidFill>
                          <a:latin typeface="+mn-lt"/>
                          <a:ea typeface="+mn-ea"/>
                          <a:cs typeface="+mn-cs"/>
                        </a:rPr>
                        <a:t>0</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dk1"/>
                          </a:solidFill>
                          <a:latin typeface="+mn-lt"/>
                          <a:ea typeface="+mn-ea"/>
                          <a:cs typeface="+mn-cs"/>
                        </a:rPr>
                        <a:t>0</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sz="1800" b="0" kern="1200">
                          <a:solidFill>
                            <a:schemeClr val="dk1"/>
                          </a:solidFill>
                          <a:latin typeface="+mn-lt"/>
                          <a:ea typeface="+mn-ea"/>
                          <a:cs typeface="+mn-cs"/>
                        </a:rPr>
                        <a:t>0</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sz="1800" b="0" kern="1200">
                          <a:solidFill>
                            <a:schemeClr val="dk1"/>
                          </a:solidFill>
                          <a:latin typeface="+mn-lt"/>
                          <a:ea typeface="+mn-ea"/>
                          <a:cs typeface="+mn-cs"/>
                        </a:rPr>
                        <a:t>0</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96898106"/>
                  </a:ext>
                </a:extLst>
              </a:tr>
              <a:tr h="566606">
                <a:tc>
                  <a:txBody>
                    <a:bodyPr/>
                    <a:lstStyle/>
                    <a:p>
                      <a:pPr algn="ctr"/>
                      <a:r>
                        <a:rPr lang="en-US" altLang="zh-CN" sz="1800" b="0" kern="1200">
                          <a:solidFill>
                            <a:schemeClr val="dk1"/>
                          </a:solidFill>
                          <a:latin typeface="+mn-lt"/>
                          <a:ea typeface="+mn-ea"/>
                          <a:cs typeface="+mn-cs"/>
                        </a:rPr>
                        <a:t>2</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dk1"/>
                          </a:solidFill>
                          <a:latin typeface="+mn-lt"/>
                          <a:ea typeface="+mn-ea"/>
                          <a:cs typeface="+mn-cs"/>
                        </a:rPr>
                        <a:t>2</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dk1"/>
                          </a:solidFill>
                          <a:latin typeface="+mn-lt"/>
                          <a:ea typeface="+mn-ea"/>
                          <a:cs typeface="+mn-cs"/>
                        </a:rPr>
                        <a:t>2</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dk1"/>
                          </a:solidFill>
                          <a:latin typeface="+mn-lt"/>
                          <a:ea typeface="+mn-ea"/>
                          <a:cs typeface="+mn-cs"/>
                        </a:rPr>
                        <a:t>2</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2110095028"/>
                  </a:ext>
                </a:extLst>
              </a:tr>
            </a:tbl>
          </a:graphicData>
        </a:graphic>
      </p:graphicFrame>
      <p:graphicFrame>
        <p:nvGraphicFramePr>
          <p:cNvPr id="5" name="表格 4">
            <a:extLst>
              <a:ext uri="{FF2B5EF4-FFF2-40B4-BE49-F238E27FC236}">
                <a16:creationId xmlns:a16="http://schemas.microsoft.com/office/drawing/2014/main" id="{9AAFFCF0-49F5-CA54-F765-0ABCF4313AF0}"/>
              </a:ext>
            </a:extLst>
          </p:cNvPr>
          <p:cNvGraphicFramePr>
            <a:graphicFrameLocks noGrp="1"/>
          </p:cNvGraphicFramePr>
          <p:nvPr>
            <p:extLst>
              <p:ext uri="{D42A27DB-BD31-4B8C-83A1-F6EECF244321}">
                <p14:modId xmlns:p14="http://schemas.microsoft.com/office/powerpoint/2010/main" val="1564204060"/>
              </p:ext>
            </p:extLst>
          </p:nvPr>
        </p:nvGraphicFramePr>
        <p:xfrm>
          <a:off x="1453345" y="3808153"/>
          <a:ext cx="2304256" cy="2266424"/>
        </p:xfrm>
        <a:graphic>
          <a:graphicData uri="http://schemas.openxmlformats.org/drawingml/2006/table">
            <a:tbl>
              <a:tblPr firstRow="1" bandRow="1">
                <a:tableStyleId>{5C22544A-7EE6-4342-B048-85BDC9FD1C3A}</a:tableStyleId>
              </a:tblPr>
              <a:tblGrid>
                <a:gridCol w="576064">
                  <a:extLst>
                    <a:ext uri="{9D8B030D-6E8A-4147-A177-3AD203B41FA5}">
                      <a16:colId xmlns:a16="http://schemas.microsoft.com/office/drawing/2014/main" val="1061039772"/>
                    </a:ext>
                  </a:extLst>
                </a:gridCol>
                <a:gridCol w="576064">
                  <a:extLst>
                    <a:ext uri="{9D8B030D-6E8A-4147-A177-3AD203B41FA5}">
                      <a16:colId xmlns:a16="http://schemas.microsoft.com/office/drawing/2014/main" val="3199114523"/>
                    </a:ext>
                  </a:extLst>
                </a:gridCol>
                <a:gridCol w="576064">
                  <a:extLst>
                    <a:ext uri="{9D8B030D-6E8A-4147-A177-3AD203B41FA5}">
                      <a16:colId xmlns:a16="http://schemas.microsoft.com/office/drawing/2014/main" val="701779023"/>
                    </a:ext>
                  </a:extLst>
                </a:gridCol>
                <a:gridCol w="576064">
                  <a:extLst>
                    <a:ext uri="{9D8B030D-6E8A-4147-A177-3AD203B41FA5}">
                      <a16:colId xmlns:a16="http://schemas.microsoft.com/office/drawing/2014/main" val="2554219159"/>
                    </a:ext>
                  </a:extLst>
                </a:gridCol>
              </a:tblGrid>
              <a:tr h="566606">
                <a:tc>
                  <a:txBody>
                    <a:bodyPr/>
                    <a:lstStyle/>
                    <a:p>
                      <a:pPr algn="ctr"/>
                      <a:r>
                        <a:rPr lang="en-US" altLang="zh-CN" sz="1800" b="0" kern="1200">
                          <a:solidFill>
                            <a:schemeClr val="tx1"/>
                          </a:solidFill>
                          <a:latin typeface="+mn-lt"/>
                          <a:ea typeface="+mn-ea"/>
                          <a:cs typeface="+mn-cs"/>
                        </a:rPr>
                        <a:t>1</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tx1"/>
                          </a:solidFill>
                          <a:latin typeface="+mn-lt"/>
                          <a:ea typeface="+mn-ea"/>
                          <a:cs typeface="+mn-cs"/>
                        </a:rPr>
                        <a:t>1</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tx1"/>
                          </a:solidFill>
                          <a:latin typeface="+mn-lt"/>
                          <a:ea typeface="+mn-ea"/>
                          <a:cs typeface="+mn-cs"/>
                        </a:rPr>
                        <a:t>1</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tx1"/>
                          </a:solidFill>
                          <a:latin typeface="+mn-lt"/>
                          <a:ea typeface="+mn-ea"/>
                          <a:cs typeface="+mn-cs"/>
                        </a:rPr>
                        <a:t>1</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301696479"/>
                  </a:ext>
                </a:extLst>
              </a:tr>
              <a:tr h="566606">
                <a:tc>
                  <a:txBody>
                    <a:bodyPr/>
                    <a:lstStyle/>
                    <a:p>
                      <a:pPr algn="ctr"/>
                      <a:r>
                        <a:rPr lang="en-US" altLang="zh-CN" sz="1800" b="0" kern="1200">
                          <a:solidFill>
                            <a:schemeClr val="tx1"/>
                          </a:solidFill>
                          <a:latin typeface="+mn-lt"/>
                          <a:ea typeface="+mn-ea"/>
                          <a:cs typeface="+mn-cs"/>
                        </a:rPr>
                        <a:t>0</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tx1"/>
                          </a:solidFill>
                          <a:latin typeface="+mn-lt"/>
                          <a:ea typeface="+mn-ea"/>
                          <a:cs typeface="+mn-cs"/>
                        </a:rPr>
                        <a:t>0</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sz="1800" b="0" kern="1200">
                          <a:solidFill>
                            <a:schemeClr val="tx1"/>
                          </a:solidFill>
                          <a:latin typeface="+mn-lt"/>
                          <a:ea typeface="+mn-ea"/>
                          <a:cs typeface="+mn-cs"/>
                        </a:rPr>
                        <a:t>0</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sz="1800" b="0" kern="1200">
                          <a:solidFill>
                            <a:schemeClr val="tx1"/>
                          </a:solidFill>
                          <a:latin typeface="+mn-lt"/>
                          <a:ea typeface="+mn-ea"/>
                          <a:cs typeface="+mn-cs"/>
                        </a:rPr>
                        <a:t>0</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780459519"/>
                  </a:ext>
                </a:extLst>
              </a:tr>
              <a:tr h="566606">
                <a:tc>
                  <a:txBody>
                    <a:bodyPr/>
                    <a:lstStyle/>
                    <a:p>
                      <a:pPr algn="ctr"/>
                      <a:r>
                        <a:rPr lang="en-US" altLang="zh-CN" sz="1800" b="0" kern="1200">
                          <a:solidFill>
                            <a:schemeClr val="tx1"/>
                          </a:solidFill>
                          <a:latin typeface="+mn-lt"/>
                          <a:ea typeface="+mn-ea"/>
                          <a:cs typeface="+mn-cs"/>
                        </a:rPr>
                        <a:t>0</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tx1"/>
                          </a:solidFill>
                          <a:latin typeface="+mn-lt"/>
                          <a:ea typeface="+mn-ea"/>
                          <a:cs typeface="+mn-cs"/>
                        </a:rPr>
                        <a:t>0</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sz="1800" b="0" kern="1200">
                          <a:solidFill>
                            <a:schemeClr val="tx1"/>
                          </a:solidFill>
                          <a:latin typeface="+mn-lt"/>
                          <a:ea typeface="+mn-ea"/>
                          <a:cs typeface="+mn-cs"/>
                        </a:rPr>
                        <a:t>0</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sz="1800" b="0" kern="1200">
                          <a:solidFill>
                            <a:schemeClr val="tx1"/>
                          </a:solidFill>
                          <a:latin typeface="+mn-lt"/>
                          <a:ea typeface="+mn-ea"/>
                          <a:cs typeface="+mn-cs"/>
                        </a:rPr>
                        <a:t>0</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96898106"/>
                  </a:ext>
                </a:extLst>
              </a:tr>
              <a:tr h="566606">
                <a:tc>
                  <a:txBody>
                    <a:bodyPr/>
                    <a:lstStyle/>
                    <a:p>
                      <a:pPr algn="ctr"/>
                      <a:r>
                        <a:rPr lang="en-US" altLang="zh-CN" sz="1800" b="0" kern="1200">
                          <a:solidFill>
                            <a:schemeClr val="tx1"/>
                          </a:solidFill>
                          <a:latin typeface="+mn-lt"/>
                          <a:ea typeface="+mn-ea"/>
                          <a:cs typeface="+mn-cs"/>
                        </a:rPr>
                        <a:t>1</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tx1"/>
                          </a:solidFill>
                          <a:latin typeface="+mn-lt"/>
                          <a:ea typeface="+mn-ea"/>
                          <a:cs typeface="+mn-cs"/>
                        </a:rPr>
                        <a:t>1</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tx1"/>
                          </a:solidFill>
                          <a:latin typeface="+mn-lt"/>
                          <a:ea typeface="+mn-ea"/>
                          <a:cs typeface="+mn-cs"/>
                        </a:rPr>
                        <a:t>1</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tx1"/>
                          </a:solidFill>
                          <a:latin typeface="+mn-lt"/>
                          <a:ea typeface="+mn-ea"/>
                          <a:cs typeface="+mn-cs"/>
                        </a:rPr>
                        <a:t>1</a:t>
                      </a: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2110095028"/>
                  </a:ext>
                </a:extLst>
              </a:tr>
            </a:tbl>
          </a:graphicData>
        </a:graphic>
      </p:graphicFrame>
      <p:graphicFrame>
        <p:nvGraphicFramePr>
          <p:cNvPr id="7" name="表格 6">
            <a:extLst>
              <a:ext uri="{FF2B5EF4-FFF2-40B4-BE49-F238E27FC236}">
                <a16:creationId xmlns:a16="http://schemas.microsoft.com/office/drawing/2014/main" id="{4025A145-78E6-52F6-E2FF-4EE564372DD7}"/>
              </a:ext>
            </a:extLst>
          </p:cNvPr>
          <p:cNvGraphicFramePr>
            <a:graphicFrameLocks noGrp="1"/>
          </p:cNvGraphicFramePr>
          <p:nvPr>
            <p:extLst>
              <p:ext uri="{D42A27DB-BD31-4B8C-83A1-F6EECF244321}">
                <p14:modId xmlns:p14="http://schemas.microsoft.com/office/powerpoint/2010/main" val="1286177069"/>
              </p:ext>
            </p:extLst>
          </p:nvPr>
        </p:nvGraphicFramePr>
        <p:xfrm>
          <a:off x="3877458" y="3808153"/>
          <a:ext cx="2304256" cy="2266424"/>
        </p:xfrm>
        <a:graphic>
          <a:graphicData uri="http://schemas.openxmlformats.org/drawingml/2006/table">
            <a:tbl>
              <a:tblPr firstRow="1" bandRow="1">
                <a:tableStyleId>{5C22544A-7EE6-4342-B048-85BDC9FD1C3A}</a:tableStyleId>
              </a:tblPr>
              <a:tblGrid>
                <a:gridCol w="576064">
                  <a:extLst>
                    <a:ext uri="{9D8B030D-6E8A-4147-A177-3AD203B41FA5}">
                      <a16:colId xmlns:a16="http://schemas.microsoft.com/office/drawing/2014/main" val="1061039772"/>
                    </a:ext>
                  </a:extLst>
                </a:gridCol>
                <a:gridCol w="576064">
                  <a:extLst>
                    <a:ext uri="{9D8B030D-6E8A-4147-A177-3AD203B41FA5}">
                      <a16:colId xmlns:a16="http://schemas.microsoft.com/office/drawing/2014/main" val="3199114523"/>
                    </a:ext>
                  </a:extLst>
                </a:gridCol>
                <a:gridCol w="576064">
                  <a:extLst>
                    <a:ext uri="{9D8B030D-6E8A-4147-A177-3AD203B41FA5}">
                      <a16:colId xmlns:a16="http://schemas.microsoft.com/office/drawing/2014/main" val="701779023"/>
                    </a:ext>
                  </a:extLst>
                </a:gridCol>
                <a:gridCol w="576064">
                  <a:extLst>
                    <a:ext uri="{9D8B030D-6E8A-4147-A177-3AD203B41FA5}">
                      <a16:colId xmlns:a16="http://schemas.microsoft.com/office/drawing/2014/main" val="2554219159"/>
                    </a:ext>
                  </a:extLst>
                </a:gridCol>
              </a:tblGrid>
              <a:tr h="566606">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301696479"/>
                  </a:ext>
                </a:extLst>
              </a:tr>
              <a:tr h="566606">
                <a:tc>
                  <a:txBody>
                    <a:bodyPr/>
                    <a:lstStyle/>
                    <a:p>
                      <a:pPr algn="ctr"/>
                      <a:r>
                        <a:rPr lang="en-US" altLang="zh-CN" b="0">
                          <a:solidFill>
                            <a:schemeClr val="tx1"/>
                          </a:solidFill>
                        </a:rPr>
                        <a:t>0</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a:solidFill>
                            <a:schemeClr val="tx1"/>
                          </a:solidFill>
                        </a:rPr>
                        <a:t>0</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b="0">
                          <a:solidFill>
                            <a:schemeClr val="tx1"/>
                          </a:solidFill>
                        </a:rPr>
                        <a:t>0</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b="0">
                          <a:solidFill>
                            <a:schemeClr val="tx1"/>
                          </a:solidFill>
                        </a:rPr>
                        <a:t>0</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780459519"/>
                  </a:ext>
                </a:extLst>
              </a:tr>
              <a:tr h="566606">
                <a:tc>
                  <a:txBody>
                    <a:bodyPr/>
                    <a:lstStyle/>
                    <a:p>
                      <a:pPr algn="ctr"/>
                      <a:r>
                        <a:rPr lang="en-US" altLang="zh-CN" b="0">
                          <a:solidFill>
                            <a:schemeClr val="tx1"/>
                          </a:solidFill>
                        </a:rPr>
                        <a:t>0</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a:solidFill>
                            <a:schemeClr val="tx1"/>
                          </a:solidFill>
                        </a:rPr>
                        <a:t>0</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b="0">
                          <a:solidFill>
                            <a:schemeClr val="tx1"/>
                          </a:solidFill>
                        </a:rPr>
                        <a:t>0</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b="0">
                          <a:solidFill>
                            <a:schemeClr val="tx1"/>
                          </a:solidFill>
                        </a:rPr>
                        <a:t>0</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96898106"/>
                  </a:ext>
                </a:extLst>
              </a:tr>
              <a:tr h="566606">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2110095028"/>
                  </a:ext>
                </a:extLst>
              </a:tr>
            </a:tbl>
          </a:graphicData>
        </a:graphic>
      </p:graphicFrame>
      <p:cxnSp>
        <p:nvCxnSpPr>
          <p:cNvPr id="8" name="直接连接符 7">
            <a:extLst>
              <a:ext uri="{FF2B5EF4-FFF2-40B4-BE49-F238E27FC236}">
                <a16:creationId xmlns:a16="http://schemas.microsoft.com/office/drawing/2014/main" id="{60A852B9-A059-4C9A-C83B-D783B5A25075}"/>
              </a:ext>
            </a:extLst>
          </p:cNvPr>
          <p:cNvCxnSpPr>
            <a:cxnSpLocks/>
          </p:cNvCxnSpPr>
          <p:nvPr/>
        </p:nvCxnSpPr>
        <p:spPr>
          <a:xfrm>
            <a:off x="6086471" y="3600471"/>
            <a:ext cx="342893" cy="0"/>
          </a:xfrm>
          <a:prstGeom prst="line">
            <a:avLst/>
          </a:prstGeom>
        </p:spPr>
        <p:style>
          <a:lnRef idx="2">
            <a:schemeClr val="dk1"/>
          </a:lnRef>
          <a:fillRef idx="0">
            <a:schemeClr val="dk1"/>
          </a:fillRef>
          <a:effectRef idx="1">
            <a:schemeClr val="dk1"/>
          </a:effectRef>
          <a:fontRef idx="minor">
            <a:schemeClr val="tx1"/>
          </a:fontRef>
        </p:style>
      </p:cxnSp>
      <p:sp>
        <p:nvSpPr>
          <p:cNvPr id="15" name="文本框 14">
            <a:extLst>
              <a:ext uri="{FF2B5EF4-FFF2-40B4-BE49-F238E27FC236}">
                <a16:creationId xmlns:a16="http://schemas.microsoft.com/office/drawing/2014/main" id="{1D04F02C-5142-1BAD-01EA-AACAB4324860}"/>
              </a:ext>
            </a:extLst>
          </p:cNvPr>
          <p:cNvSpPr txBox="1"/>
          <p:nvPr/>
        </p:nvSpPr>
        <p:spPr>
          <a:xfrm>
            <a:off x="6522232" y="3430093"/>
            <a:ext cx="4186238" cy="923330"/>
          </a:xfrm>
          <a:prstGeom prst="rect">
            <a:avLst/>
          </a:prstGeom>
          <a:noFill/>
        </p:spPr>
        <p:txBody>
          <a:bodyPr wrap="square" rtlCol="0">
            <a:spAutoFit/>
          </a:bodyPr>
          <a:lstStyle/>
          <a:p>
            <a:r>
              <a:rPr lang="en-US" altLang="zh-CN" b="1"/>
              <a:t>2 means exchange target is node #1</a:t>
            </a:r>
          </a:p>
          <a:p>
            <a:r>
              <a:rPr lang="en-US" altLang="zh-CN"/>
              <a:t>Because three of its surrounding cells live in partition assigned to node #1</a:t>
            </a:r>
            <a:endParaRPr lang="zh-CN" altLang="en-US"/>
          </a:p>
        </p:txBody>
      </p:sp>
      <p:cxnSp>
        <p:nvCxnSpPr>
          <p:cNvPr id="17" name="直接连接符 16">
            <a:extLst>
              <a:ext uri="{FF2B5EF4-FFF2-40B4-BE49-F238E27FC236}">
                <a16:creationId xmlns:a16="http://schemas.microsoft.com/office/drawing/2014/main" id="{32B4FA17-3403-1043-C571-485325B37815}"/>
              </a:ext>
            </a:extLst>
          </p:cNvPr>
          <p:cNvCxnSpPr>
            <a:cxnSpLocks/>
          </p:cNvCxnSpPr>
          <p:nvPr/>
        </p:nvCxnSpPr>
        <p:spPr>
          <a:xfrm>
            <a:off x="6086471" y="4667252"/>
            <a:ext cx="342893" cy="0"/>
          </a:xfrm>
          <a:prstGeom prst="line">
            <a:avLst/>
          </a:prstGeom>
        </p:spPr>
        <p:style>
          <a:lnRef idx="2">
            <a:schemeClr val="dk1"/>
          </a:lnRef>
          <a:fillRef idx="0">
            <a:schemeClr val="dk1"/>
          </a:fillRef>
          <a:effectRef idx="1">
            <a:schemeClr val="dk1"/>
          </a:effectRef>
          <a:fontRef idx="minor">
            <a:schemeClr val="tx1"/>
          </a:fontRef>
        </p:style>
      </p:cxnSp>
      <p:sp>
        <p:nvSpPr>
          <p:cNvPr id="18" name="文本框 17">
            <a:extLst>
              <a:ext uri="{FF2B5EF4-FFF2-40B4-BE49-F238E27FC236}">
                <a16:creationId xmlns:a16="http://schemas.microsoft.com/office/drawing/2014/main" id="{936E7F2D-58C5-E138-75AB-B1D9197D024E}"/>
              </a:ext>
            </a:extLst>
          </p:cNvPr>
          <p:cNvSpPr txBox="1"/>
          <p:nvPr/>
        </p:nvSpPr>
        <p:spPr>
          <a:xfrm>
            <a:off x="6522231" y="4479700"/>
            <a:ext cx="4943483" cy="1200329"/>
          </a:xfrm>
          <a:prstGeom prst="rect">
            <a:avLst/>
          </a:prstGeom>
          <a:noFill/>
        </p:spPr>
        <p:txBody>
          <a:bodyPr wrap="square" rtlCol="0">
            <a:spAutoFit/>
          </a:bodyPr>
          <a:lstStyle/>
          <a:p>
            <a:r>
              <a:rPr lang="en-US" altLang="zh-CN" b="1"/>
              <a:t>0 means this cell is excluded for exchanging</a:t>
            </a:r>
          </a:p>
          <a:p>
            <a:r>
              <a:rPr lang="en-US" altLang="zh-CN"/>
              <a:t>Because all its surrounding cells are in the same partition (although they may live in different blocks)</a:t>
            </a:r>
            <a:endParaRPr lang="zh-CN" altLang="en-US"/>
          </a:p>
        </p:txBody>
      </p:sp>
      <p:sp>
        <p:nvSpPr>
          <p:cNvPr id="20" name="文本框 19">
            <a:extLst>
              <a:ext uri="{FF2B5EF4-FFF2-40B4-BE49-F238E27FC236}">
                <a16:creationId xmlns:a16="http://schemas.microsoft.com/office/drawing/2014/main" id="{92E8CBC1-EB43-3A03-8990-89EE319A6E04}"/>
              </a:ext>
            </a:extLst>
          </p:cNvPr>
          <p:cNvSpPr txBox="1"/>
          <p:nvPr/>
        </p:nvSpPr>
        <p:spPr>
          <a:xfrm>
            <a:off x="6522232" y="1389125"/>
            <a:ext cx="4647426" cy="369332"/>
          </a:xfrm>
          <a:prstGeom prst="rect">
            <a:avLst/>
          </a:prstGeom>
          <a:noFill/>
        </p:spPr>
        <p:txBody>
          <a:bodyPr wrap="none" rtlCol="0">
            <a:spAutoFit/>
          </a:bodyPr>
          <a:lstStyle/>
          <a:p>
            <a:r>
              <a:rPr lang="en-US" altLang="zh-CN"/>
              <a:t>Example: 8x8 grid, 4 threads, 2 worker nodes</a:t>
            </a:r>
            <a:endParaRPr lang="zh-CN" altLang="en-US"/>
          </a:p>
        </p:txBody>
      </p:sp>
      <p:sp>
        <p:nvSpPr>
          <p:cNvPr id="22" name="文本框 21">
            <a:extLst>
              <a:ext uri="{FF2B5EF4-FFF2-40B4-BE49-F238E27FC236}">
                <a16:creationId xmlns:a16="http://schemas.microsoft.com/office/drawing/2014/main" id="{BCAABE19-1F0D-007A-B160-298E665BF0EB}"/>
              </a:ext>
            </a:extLst>
          </p:cNvPr>
          <p:cNvSpPr txBox="1"/>
          <p:nvPr/>
        </p:nvSpPr>
        <p:spPr>
          <a:xfrm>
            <a:off x="991680" y="1362073"/>
            <a:ext cx="461665" cy="967573"/>
          </a:xfrm>
          <a:prstGeom prst="rect">
            <a:avLst/>
          </a:prstGeom>
          <a:noFill/>
        </p:spPr>
        <p:txBody>
          <a:bodyPr vert="eaVert" wrap="none" rtlCol="0">
            <a:spAutoFit/>
          </a:bodyPr>
          <a:lstStyle/>
          <a:p>
            <a:r>
              <a:rPr lang="en-US" altLang="zh-CN"/>
              <a:t>Node #0</a:t>
            </a:r>
            <a:endParaRPr lang="zh-CN" altLang="en-US"/>
          </a:p>
        </p:txBody>
      </p:sp>
      <p:sp>
        <p:nvSpPr>
          <p:cNvPr id="25" name="矩形 24">
            <a:extLst>
              <a:ext uri="{FF2B5EF4-FFF2-40B4-BE49-F238E27FC236}">
                <a16:creationId xmlns:a16="http://schemas.microsoft.com/office/drawing/2014/main" id="{F0FE3615-50E0-1DB5-CFA5-8592C66D9FCF}"/>
              </a:ext>
            </a:extLst>
          </p:cNvPr>
          <p:cNvSpPr/>
          <p:nvPr/>
        </p:nvSpPr>
        <p:spPr>
          <a:xfrm>
            <a:off x="1393027" y="3753108"/>
            <a:ext cx="4850606" cy="238124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87FB27A3-7252-3CA4-1900-234E956744D9}"/>
              </a:ext>
            </a:extLst>
          </p:cNvPr>
          <p:cNvSpPr txBox="1"/>
          <p:nvPr/>
        </p:nvSpPr>
        <p:spPr>
          <a:xfrm>
            <a:off x="991680" y="3753108"/>
            <a:ext cx="461665" cy="967573"/>
          </a:xfrm>
          <a:prstGeom prst="rect">
            <a:avLst/>
          </a:prstGeom>
          <a:noFill/>
        </p:spPr>
        <p:txBody>
          <a:bodyPr vert="eaVert" wrap="none" rtlCol="0">
            <a:spAutoFit/>
          </a:bodyPr>
          <a:lstStyle/>
          <a:p>
            <a:r>
              <a:rPr lang="en-US" altLang="zh-CN"/>
              <a:t>Node #1</a:t>
            </a:r>
            <a:endParaRPr lang="zh-CN" altLang="en-US"/>
          </a:p>
        </p:txBody>
      </p:sp>
      <p:sp>
        <p:nvSpPr>
          <p:cNvPr id="29" name="文本框 28">
            <a:extLst>
              <a:ext uri="{FF2B5EF4-FFF2-40B4-BE49-F238E27FC236}">
                <a16:creationId xmlns:a16="http://schemas.microsoft.com/office/drawing/2014/main" id="{5FA3CF38-DAC2-D093-9469-A096E91454BE}"/>
              </a:ext>
            </a:extLst>
          </p:cNvPr>
          <p:cNvSpPr txBox="1"/>
          <p:nvPr/>
        </p:nvSpPr>
        <p:spPr>
          <a:xfrm>
            <a:off x="6522232" y="1851329"/>
            <a:ext cx="4943482" cy="1477328"/>
          </a:xfrm>
          <a:prstGeom prst="rect">
            <a:avLst/>
          </a:prstGeom>
          <a:noFill/>
        </p:spPr>
        <p:txBody>
          <a:bodyPr wrap="square" rtlCol="0">
            <a:spAutoFit/>
          </a:bodyPr>
          <a:lstStyle/>
          <a:p>
            <a:r>
              <a:rPr lang="en-US" altLang="zh-CN"/>
              <a:t>Numbers in graph are neither pixel values nor counts of surrounding alive cells. They are indicating exchange targets. For example, 6 is 0b00000110, which means flipping event of this cell is sent to node #1 and node #2.</a:t>
            </a:r>
            <a:endParaRPr lang="zh-CN" altLang="en-US"/>
          </a:p>
        </p:txBody>
      </p:sp>
    </p:spTree>
    <p:extLst>
      <p:ext uri="{BB962C8B-B14F-4D97-AF65-F5344CB8AC3E}">
        <p14:creationId xmlns:p14="http://schemas.microsoft.com/office/powerpoint/2010/main" val="3347306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963ABE-577E-77AA-28F9-35D33D018078}"/>
            </a:ext>
          </a:extLst>
        </p:cNvPr>
        <p:cNvGrpSpPr/>
        <p:nvPr/>
      </p:nvGrpSpPr>
      <p:grpSpPr>
        <a:xfrm>
          <a:off x="0" y="0"/>
          <a:ext cx="0" cy="0"/>
          <a:chOff x="0" y="0"/>
          <a:chExt cx="0" cy="0"/>
        </a:xfrm>
      </p:grpSpPr>
      <p:sp>
        <p:nvSpPr>
          <p:cNvPr id="21" name="矩形 20">
            <a:extLst>
              <a:ext uri="{FF2B5EF4-FFF2-40B4-BE49-F238E27FC236}">
                <a16:creationId xmlns:a16="http://schemas.microsoft.com/office/drawing/2014/main" id="{43F2E573-55F0-05FE-3411-C8C23EF5E1B4}"/>
              </a:ext>
            </a:extLst>
          </p:cNvPr>
          <p:cNvSpPr/>
          <p:nvPr/>
        </p:nvSpPr>
        <p:spPr>
          <a:xfrm>
            <a:off x="1393027" y="1362073"/>
            <a:ext cx="4850606" cy="238124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id="{900C6168-8486-5749-1DB0-770803EE6DF5}"/>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Adjustments</a:t>
            </a:r>
            <a:endParaRPr lang="zh-CN" altLang="en-US" sz="2400"/>
          </a:p>
        </p:txBody>
      </p:sp>
      <p:graphicFrame>
        <p:nvGraphicFramePr>
          <p:cNvPr id="3" name="表格 2">
            <a:extLst>
              <a:ext uri="{FF2B5EF4-FFF2-40B4-BE49-F238E27FC236}">
                <a16:creationId xmlns:a16="http://schemas.microsoft.com/office/drawing/2014/main" id="{3AB03DC7-D0A8-8123-D687-63FC872AF94E}"/>
              </a:ext>
            </a:extLst>
          </p:cNvPr>
          <p:cNvGraphicFramePr>
            <a:graphicFrameLocks noGrp="1"/>
          </p:cNvGraphicFramePr>
          <p:nvPr>
            <p:extLst>
              <p:ext uri="{D42A27DB-BD31-4B8C-83A1-F6EECF244321}">
                <p14:modId xmlns:p14="http://schemas.microsoft.com/office/powerpoint/2010/main" val="593372192"/>
              </p:ext>
            </p:extLst>
          </p:nvPr>
        </p:nvGraphicFramePr>
        <p:xfrm>
          <a:off x="1453345" y="1426903"/>
          <a:ext cx="2304256" cy="2266424"/>
        </p:xfrm>
        <a:graphic>
          <a:graphicData uri="http://schemas.openxmlformats.org/drawingml/2006/table">
            <a:tbl>
              <a:tblPr firstRow="1" bandRow="1">
                <a:tableStyleId>{5C22544A-7EE6-4342-B048-85BDC9FD1C3A}</a:tableStyleId>
              </a:tblPr>
              <a:tblGrid>
                <a:gridCol w="576064">
                  <a:extLst>
                    <a:ext uri="{9D8B030D-6E8A-4147-A177-3AD203B41FA5}">
                      <a16:colId xmlns:a16="http://schemas.microsoft.com/office/drawing/2014/main" val="1061039772"/>
                    </a:ext>
                  </a:extLst>
                </a:gridCol>
                <a:gridCol w="576064">
                  <a:extLst>
                    <a:ext uri="{9D8B030D-6E8A-4147-A177-3AD203B41FA5}">
                      <a16:colId xmlns:a16="http://schemas.microsoft.com/office/drawing/2014/main" val="3199114523"/>
                    </a:ext>
                  </a:extLst>
                </a:gridCol>
                <a:gridCol w="576064">
                  <a:extLst>
                    <a:ext uri="{9D8B030D-6E8A-4147-A177-3AD203B41FA5}">
                      <a16:colId xmlns:a16="http://schemas.microsoft.com/office/drawing/2014/main" val="701779023"/>
                    </a:ext>
                  </a:extLst>
                </a:gridCol>
                <a:gridCol w="576064">
                  <a:extLst>
                    <a:ext uri="{9D8B030D-6E8A-4147-A177-3AD203B41FA5}">
                      <a16:colId xmlns:a16="http://schemas.microsoft.com/office/drawing/2014/main" val="2554219159"/>
                    </a:ext>
                  </a:extLst>
                </a:gridCol>
              </a:tblGrid>
              <a:tr h="566606">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301696479"/>
                  </a:ext>
                </a:extLst>
              </a:tr>
              <a:tr h="566606">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780459519"/>
                  </a:ext>
                </a:extLst>
              </a:tr>
              <a:tr h="566606">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96898106"/>
                  </a:ext>
                </a:extLst>
              </a:tr>
              <a:tr h="566606">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110095028"/>
                  </a:ext>
                </a:extLst>
              </a:tr>
            </a:tbl>
          </a:graphicData>
        </a:graphic>
      </p:graphicFrame>
      <p:graphicFrame>
        <p:nvGraphicFramePr>
          <p:cNvPr id="4" name="表格 3">
            <a:extLst>
              <a:ext uri="{FF2B5EF4-FFF2-40B4-BE49-F238E27FC236}">
                <a16:creationId xmlns:a16="http://schemas.microsoft.com/office/drawing/2014/main" id="{5424C9EF-351D-3FFC-9524-FA22E193E969}"/>
              </a:ext>
            </a:extLst>
          </p:cNvPr>
          <p:cNvGraphicFramePr>
            <a:graphicFrameLocks noGrp="1"/>
          </p:cNvGraphicFramePr>
          <p:nvPr>
            <p:extLst>
              <p:ext uri="{D42A27DB-BD31-4B8C-83A1-F6EECF244321}">
                <p14:modId xmlns:p14="http://schemas.microsoft.com/office/powerpoint/2010/main" val="2128005026"/>
              </p:ext>
            </p:extLst>
          </p:nvPr>
        </p:nvGraphicFramePr>
        <p:xfrm>
          <a:off x="3877458" y="1426903"/>
          <a:ext cx="2304256" cy="2266424"/>
        </p:xfrm>
        <a:graphic>
          <a:graphicData uri="http://schemas.openxmlformats.org/drawingml/2006/table">
            <a:tbl>
              <a:tblPr firstRow="1" bandRow="1">
                <a:tableStyleId>{5C22544A-7EE6-4342-B048-85BDC9FD1C3A}</a:tableStyleId>
              </a:tblPr>
              <a:tblGrid>
                <a:gridCol w="576064">
                  <a:extLst>
                    <a:ext uri="{9D8B030D-6E8A-4147-A177-3AD203B41FA5}">
                      <a16:colId xmlns:a16="http://schemas.microsoft.com/office/drawing/2014/main" val="1061039772"/>
                    </a:ext>
                  </a:extLst>
                </a:gridCol>
                <a:gridCol w="576064">
                  <a:extLst>
                    <a:ext uri="{9D8B030D-6E8A-4147-A177-3AD203B41FA5}">
                      <a16:colId xmlns:a16="http://schemas.microsoft.com/office/drawing/2014/main" val="3199114523"/>
                    </a:ext>
                  </a:extLst>
                </a:gridCol>
                <a:gridCol w="576064">
                  <a:extLst>
                    <a:ext uri="{9D8B030D-6E8A-4147-A177-3AD203B41FA5}">
                      <a16:colId xmlns:a16="http://schemas.microsoft.com/office/drawing/2014/main" val="701779023"/>
                    </a:ext>
                  </a:extLst>
                </a:gridCol>
                <a:gridCol w="576064">
                  <a:extLst>
                    <a:ext uri="{9D8B030D-6E8A-4147-A177-3AD203B41FA5}">
                      <a16:colId xmlns:a16="http://schemas.microsoft.com/office/drawing/2014/main" val="2554219159"/>
                    </a:ext>
                  </a:extLst>
                </a:gridCol>
              </a:tblGrid>
              <a:tr h="566606">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301696479"/>
                  </a:ext>
                </a:extLst>
              </a:tr>
              <a:tr h="566606">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780459519"/>
                  </a:ext>
                </a:extLst>
              </a:tr>
              <a:tr h="566606">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96898106"/>
                  </a:ext>
                </a:extLst>
              </a:tr>
              <a:tr h="566606">
                <a:tc>
                  <a:txBody>
                    <a:bodyPr/>
                    <a:lstStyle/>
                    <a:p>
                      <a:pPr algn="ct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r>
                        <a:rPr lang="en-US" altLang="zh-CN" sz="1800" b="0" kern="1200">
                          <a:solidFill>
                            <a:schemeClr val="dk1"/>
                          </a:solidFill>
                          <a:latin typeface="+mn-lt"/>
                          <a:ea typeface="+mn-ea"/>
                          <a:cs typeface="+mn-cs"/>
                        </a:rPr>
                        <a:t>+1</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dk1"/>
                          </a:solidFill>
                          <a:latin typeface="+mn-lt"/>
                          <a:ea typeface="+mn-ea"/>
                          <a:cs typeface="+mn-cs"/>
                        </a:rPr>
                        <a:t>+1</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sz="1800" b="0" kern="1200">
                          <a:solidFill>
                            <a:schemeClr val="dk1"/>
                          </a:solidFill>
                          <a:latin typeface="+mn-lt"/>
                          <a:ea typeface="+mn-ea"/>
                          <a:cs typeface="+mn-cs"/>
                        </a:rPr>
                        <a:t>+1</a:t>
                      </a:r>
                      <a:endParaRPr lang="zh-CN" altLang="en-US" sz="1800" b="0" kern="1200">
                        <a:solidFill>
                          <a:schemeClr val="dk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2110095028"/>
                  </a:ext>
                </a:extLst>
              </a:tr>
            </a:tbl>
          </a:graphicData>
        </a:graphic>
      </p:graphicFrame>
      <p:graphicFrame>
        <p:nvGraphicFramePr>
          <p:cNvPr id="5" name="表格 4">
            <a:extLst>
              <a:ext uri="{FF2B5EF4-FFF2-40B4-BE49-F238E27FC236}">
                <a16:creationId xmlns:a16="http://schemas.microsoft.com/office/drawing/2014/main" id="{80E750FF-0AE1-E5F0-B867-BFFB3BB4EFC6}"/>
              </a:ext>
            </a:extLst>
          </p:cNvPr>
          <p:cNvGraphicFramePr>
            <a:graphicFrameLocks noGrp="1"/>
          </p:cNvGraphicFramePr>
          <p:nvPr>
            <p:extLst>
              <p:ext uri="{D42A27DB-BD31-4B8C-83A1-F6EECF244321}">
                <p14:modId xmlns:p14="http://schemas.microsoft.com/office/powerpoint/2010/main" val="2784646744"/>
              </p:ext>
            </p:extLst>
          </p:nvPr>
        </p:nvGraphicFramePr>
        <p:xfrm>
          <a:off x="1453345" y="3808153"/>
          <a:ext cx="2304256" cy="2266424"/>
        </p:xfrm>
        <a:graphic>
          <a:graphicData uri="http://schemas.openxmlformats.org/drawingml/2006/table">
            <a:tbl>
              <a:tblPr firstRow="1" bandRow="1">
                <a:tableStyleId>{5C22544A-7EE6-4342-B048-85BDC9FD1C3A}</a:tableStyleId>
              </a:tblPr>
              <a:tblGrid>
                <a:gridCol w="576064">
                  <a:extLst>
                    <a:ext uri="{9D8B030D-6E8A-4147-A177-3AD203B41FA5}">
                      <a16:colId xmlns:a16="http://schemas.microsoft.com/office/drawing/2014/main" val="1061039772"/>
                    </a:ext>
                  </a:extLst>
                </a:gridCol>
                <a:gridCol w="576064">
                  <a:extLst>
                    <a:ext uri="{9D8B030D-6E8A-4147-A177-3AD203B41FA5}">
                      <a16:colId xmlns:a16="http://schemas.microsoft.com/office/drawing/2014/main" val="3199114523"/>
                    </a:ext>
                  </a:extLst>
                </a:gridCol>
                <a:gridCol w="576064">
                  <a:extLst>
                    <a:ext uri="{9D8B030D-6E8A-4147-A177-3AD203B41FA5}">
                      <a16:colId xmlns:a16="http://schemas.microsoft.com/office/drawing/2014/main" val="701779023"/>
                    </a:ext>
                  </a:extLst>
                </a:gridCol>
                <a:gridCol w="576064">
                  <a:extLst>
                    <a:ext uri="{9D8B030D-6E8A-4147-A177-3AD203B41FA5}">
                      <a16:colId xmlns:a16="http://schemas.microsoft.com/office/drawing/2014/main" val="2554219159"/>
                    </a:ext>
                  </a:extLst>
                </a:gridCol>
              </a:tblGrid>
              <a:tr h="566606">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301696479"/>
                  </a:ext>
                </a:extLst>
              </a:tr>
              <a:tr h="566606">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780459519"/>
                  </a:ext>
                </a:extLst>
              </a:tr>
              <a:tr h="566606">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96898106"/>
                  </a:ext>
                </a:extLst>
              </a:tr>
              <a:tr h="566606">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sz="1800" b="0" kern="1200">
                        <a:solidFill>
                          <a:schemeClr val="tx1"/>
                        </a:solidFill>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110095028"/>
                  </a:ext>
                </a:extLst>
              </a:tr>
            </a:tbl>
          </a:graphicData>
        </a:graphic>
      </p:graphicFrame>
      <p:graphicFrame>
        <p:nvGraphicFramePr>
          <p:cNvPr id="7" name="表格 6">
            <a:extLst>
              <a:ext uri="{FF2B5EF4-FFF2-40B4-BE49-F238E27FC236}">
                <a16:creationId xmlns:a16="http://schemas.microsoft.com/office/drawing/2014/main" id="{4D8AE550-3798-1923-AC9D-8E247AEB7458}"/>
              </a:ext>
            </a:extLst>
          </p:cNvPr>
          <p:cNvGraphicFramePr>
            <a:graphicFrameLocks noGrp="1"/>
          </p:cNvGraphicFramePr>
          <p:nvPr>
            <p:extLst>
              <p:ext uri="{D42A27DB-BD31-4B8C-83A1-F6EECF244321}">
                <p14:modId xmlns:p14="http://schemas.microsoft.com/office/powerpoint/2010/main" val="2495440801"/>
              </p:ext>
            </p:extLst>
          </p:nvPr>
        </p:nvGraphicFramePr>
        <p:xfrm>
          <a:off x="3877458" y="3808153"/>
          <a:ext cx="2304256" cy="2266424"/>
        </p:xfrm>
        <a:graphic>
          <a:graphicData uri="http://schemas.openxmlformats.org/drawingml/2006/table">
            <a:tbl>
              <a:tblPr firstRow="1" bandRow="1">
                <a:tableStyleId>{5C22544A-7EE6-4342-B048-85BDC9FD1C3A}</a:tableStyleId>
              </a:tblPr>
              <a:tblGrid>
                <a:gridCol w="576064">
                  <a:extLst>
                    <a:ext uri="{9D8B030D-6E8A-4147-A177-3AD203B41FA5}">
                      <a16:colId xmlns:a16="http://schemas.microsoft.com/office/drawing/2014/main" val="1061039772"/>
                    </a:ext>
                  </a:extLst>
                </a:gridCol>
                <a:gridCol w="576064">
                  <a:extLst>
                    <a:ext uri="{9D8B030D-6E8A-4147-A177-3AD203B41FA5}">
                      <a16:colId xmlns:a16="http://schemas.microsoft.com/office/drawing/2014/main" val="3199114523"/>
                    </a:ext>
                  </a:extLst>
                </a:gridCol>
                <a:gridCol w="576064">
                  <a:extLst>
                    <a:ext uri="{9D8B030D-6E8A-4147-A177-3AD203B41FA5}">
                      <a16:colId xmlns:a16="http://schemas.microsoft.com/office/drawing/2014/main" val="701779023"/>
                    </a:ext>
                  </a:extLst>
                </a:gridCol>
                <a:gridCol w="576064">
                  <a:extLst>
                    <a:ext uri="{9D8B030D-6E8A-4147-A177-3AD203B41FA5}">
                      <a16:colId xmlns:a16="http://schemas.microsoft.com/office/drawing/2014/main" val="2554219159"/>
                    </a:ext>
                  </a:extLst>
                </a:gridCol>
              </a:tblGrid>
              <a:tr h="566606">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altLang="zh-CN" b="0" dirty="0">
                          <a:solidFill>
                            <a:schemeClr val="bg1"/>
                          </a:solidFill>
                        </a:rPr>
                        <a:t>+</a:t>
                      </a:r>
                      <a:endParaRPr lang="zh-CN" altLang="en-US" b="0"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301696479"/>
                  </a:ext>
                </a:extLst>
              </a:tr>
              <a:tr h="566606">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altLang="zh-CN" b="0">
                          <a:solidFill>
                            <a:schemeClr val="tx1"/>
                          </a:solidFill>
                        </a:rPr>
                        <a:t>+1</a:t>
                      </a: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780459519"/>
                  </a:ext>
                </a:extLst>
              </a:tr>
              <a:tr h="566606">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alpha val="50000"/>
                      </a:schemeClr>
                    </a:solidFill>
                  </a:tcPr>
                </a:tc>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96898106"/>
                  </a:ext>
                </a:extLst>
              </a:tr>
              <a:tr h="566606">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b="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tc>
                  <a:txBody>
                    <a:bodyPr/>
                    <a:lstStyle/>
                    <a:p>
                      <a:pPr algn="ctr"/>
                      <a:endParaRPr lang="zh-CN" alt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110095028"/>
                  </a:ext>
                </a:extLst>
              </a:tr>
            </a:tbl>
          </a:graphicData>
        </a:graphic>
      </p:graphicFrame>
      <p:cxnSp>
        <p:nvCxnSpPr>
          <p:cNvPr id="8" name="直接连接符 7">
            <a:extLst>
              <a:ext uri="{FF2B5EF4-FFF2-40B4-BE49-F238E27FC236}">
                <a16:creationId xmlns:a16="http://schemas.microsoft.com/office/drawing/2014/main" id="{90ED0B54-1D25-63DE-62C2-4715CECBDF3B}"/>
              </a:ext>
            </a:extLst>
          </p:cNvPr>
          <p:cNvCxnSpPr>
            <a:cxnSpLocks/>
          </p:cNvCxnSpPr>
          <p:nvPr/>
        </p:nvCxnSpPr>
        <p:spPr>
          <a:xfrm>
            <a:off x="5564981" y="3936228"/>
            <a:ext cx="864383" cy="0"/>
          </a:xfrm>
          <a:prstGeom prst="line">
            <a:avLst/>
          </a:prstGeom>
        </p:spPr>
        <p:style>
          <a:lnRef idx="2">
            <a:schemeClr val="dk1"/>
          </a:lnRef>
          <a:fillRef idx="0">
            <a:schemeClr val="dk1"/>
          </a:fillRef>
          <a:effectRef idx="1">
            <a:schemeClr val="dk1"/>
          </a:effectRef>
          <a:fontRef idx="minor">
            <a:schemeClr val="tx1"/>
          </a:fontRef>
        </p:style>
      </p:cxnSp>
      <p:sp>
        <p:nvSpPr>
          <p:cNvPr id="15" name="文本框 14">
            <a:extLst>
              <a:ext uri="{FF2B5EF4-FFF2-40B4-BE49-F238E27FC236}">
                <a16:creationId xmlns:a16="http://schemas.microsoft.com/office/drawing/2014/main" id="{69FA2CC6-9CF9-B80A-32DF-0C77AD79FDB1}"/>
              </a:ext>
            </a:extLst>
          </p:cNvPr>
          <p:cNvSpPr txBox="1"/>
          <p:nvPr/>
        </p:nvSpPr>
        <p:spPr>
          <a:xfrm>
            <a:off x="6522231" y="3765850"/>
            <a:ext cx="4647425" cy="1477328"/>
          </a:xfrm>
          <a:prstGeom prst="rect">
            <a:avLst/>
          </a:prstGeom>
          <a:noFill/>
        </p:spPr>
        <p:txBody>
          <a:bodyPr wrap="square" rtlCol="0">
            <a:spAutoFit/>
          </a:bodyPr>
          <a:lstStyle/>
          <a:p>
            <a:r>
              <a:rPr lang="en-US" altLang="zh-CN" b="1"/>
              <a:t>When this cell flipped</a:t>
            </a:r>
          </a:p>
          <a:p>
            <a:r>
              <a:rPr lang="en-US" altLang="zh-CN"/>
              <a:t>Node #1 first update surrounding counts in partition, the broker send this cell as an adjustment to Node #0 so its surrounding cells in partition of Node #0 will be updated.</a:t>
            </a:r>
            <a:endParaRPr lang="zh-CN" altLang="en-US"/>
          </a:p>
        </p:txBody>
      </p:sp>
      <p:sp>
        <p:nvSpPr>
          <p:cNvPr id="20" name="文本框 19">
            <a:extLst>
              <a:ext uri="{FF2B5EF4-FFF2-40B4-BE49-F238E27FC236}">
                <a16:creationId xmlns:a16="http://schemas.microsoft.com/office/drawing/2014/main" id="{1B1BD1E0-7C59-B086-C96D-BBEC6835639A}"/>
              </a:ext>
            </a:extLst>
          </p:cNvPr>
          <p:cNvSpPr txBox="1"/>
          <p:nvPr/>
        </p:nvSpPr>
        <p:spPr>
          <a:xfrm>
            <a:off x="6522232" y="1389125"/>
            <a:ext cx="4647426" cy="369332"/>
          </a:xfrm>
          <a:prstGeom prst="rect">
            <a:avLst/>
          </a:prstGeom>
          <a:noFill/>
        </p:spPr>
        <p:txBody>
          <a:bodyPr wrap="none" rtlCol="0">
            <a:spAutoFit/>
          </a:bodyPr>
          <a:lstStyle/>
          <a:p>
            <a:r>
              <a:rPr lang="en-US" altLang="zh-CN"/>
              <a:t>Example: 8x8 grid, 4 threads, 2 worker nodes</a:t>
            </a:r>
            <a:endParaRPr lang="zh-CN" altLang="en-US"/>
          </a:p>
        </p:txBody>
      </p:sp>
      <p:sp>
        <p:nvSpPr>
          <p:cNvPr id="22" name="文本框 21">
            <a:extLst>
              <a:ext uri="{FF2B5EF4-FFF2-40B4-BE49-F238E27FC236}">
                <a16:creationId xmlns:a16="http://schemas.microsoft.com/office/drawing/2014/main" id="{AB6B60CD-1DA0-08B3-234C-5DCAF61E46ED}"/>
              </a:ext>
            </a:extLst>
          </p:cNvPr>
          <p:cNvSpPr txBox="1"/>
          <p:nvPr/>
        </p:nvSpPr>
        <p:spPr>
          <a:xfrm>
            <a:off x="991680" y="1362073"/>
            <a:ext cx="461665" cy="967573"/>
          </a:xfrm>
          <a:prstGeom prst="rect">
            <a:avLst/>
          </a:prstGeom>
          <a:noFill/>
        </p:spPr>
        <p:txBody>
          <a:bodyPr vert="eaVert" wrap="none" rtlCol="0">
            <a:spAutoFit/>
          </a:bodyPr>
          <a:lstStyle/>
          <a:p>
            <a:r>
              <a:rPr lang="en-US" altLang="zh-CN"/>
              <a:t>Node #0</a:t>
            </a:r>
            <a:endParaRPr lang="zh-CN" altLang="en-US"/>
          </a:p>
        </p:txBody>
      </p:sp>
      <p:sp>
        <p:nvSpPr>
          <p:cNvPr id="25" name="矩形 24">
            <a:extLst>
              <a:ext uri="{FF2B5EF4-FFF2-40B4-BE49-F238E27FC236}">
                <a16:creationId xmlns:a16="http://schemas.microsoft.com/office/drawing/2014/main" id="{09EF1FAF-99D0-DEBE-C194-E02D11EC3D49}"/>
              </a:ext>
            </a:extLst>
          </p:cNvPr>
          <p:cNvSpPr/>
          <p:nvPr/>
        </p:nvSpPr>
        <p:spPr>
          <a:xfrm>
            <a:off x="1393027" y="3753108"/>
            <a:ext cx="4850606" cy="238124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22D0F35F-A16B-7A5F-A2D2-E2E1EA2AE416}"/>
              </a:ext>
            </a:extLst>
          </p:cNvPr>
          <p:cNvSpPr txBox="1"/>
          <p:nvPr/>
        </p:nvSpPr>
        <p:spPr>
          <a:xfrm>
            <a:off x="991680" y="3753108"/>
            <a:ext cx="461665" cy="967573"/>
          </a:xfrm>
          <a:prstGeom prst="rect">
            <a:avLst/>
          </a:prstGeom>
          <a:noFill/>
        </p:spPr>
        <p:txBody>
          <a:bodyPr vert="eaVert" wrap="none" rtlCol="0">
            <a:spAutoFit/>
          </a:bodyPr>
          <a:lstStyle/>
          <a:p>
            <a:r>
              <a:rPr lang="en-US" altLang="zh-CN"/>
              <a:t>Node #1</a:t>
            </a:r>
            <a:endParaRPr lang="zh-CN" altLang="en-US"/>
          </a:p>
        </p:txBody>
      </p:sp>
      <p:sp>
        <p:nvSpPr>
          <p:cNvPr id="29" name="文本框 28">
            <a:extLst>
              <a:ext uri="{FF2B5EF4-FFF2-40B4-BE49-F238E27FC236}">
                <a16:creationId xmlns:a16="http://schemas.microsoft.com/office/drawing/2014/main" id="{8D3C3A2F-B426-AEE5-0F45-6BB8A358FBD5}"/>
              </a:ext>
            </a:extLst>
          </p:cNvPr>
          <p:cNvSpPr txBox="1"/>
          <p:nvPr/>
        </p:nvSpPr>
        <p:spPr>
          <a:xfrm>
            <a:off x="6522232" y="1851329"/>
            <a:ext cx="4943482" cy="1477328"/>
          </a:xfrm>
          <a:prstGeom prst="rect">
            <a:avLst/>
          </a:prstGeom>
          <a:noFill/>
        </p:spPr>
        <p:txBody>
          <a:bodyPr wrap="square" rtlCol="0">
            <a:spAutoFit/>
          </a:bodyPr>
          <a:lstStyle/>
          <a:p>
            <a:r>
              <a:rPr lang="en-US" altLang="zh-CN"/>
              <a:t>Each worker node cannot access pixels outside assigned partition. The only way they know what’s happening outside the partition is adjustment. It contains slices of cells flipped that affects this partition.</a:t>
            </a:r>
            <a:endParaRPr lang="zh-CN" altLang="en-US"/>
          </a:p>
        </p:txBody>
      </p:sp>
    </p:spTree>
    <p:extLst>
      <p:ext uri="{BB962C8B-B14F-4D97-AF65-F5344CB8AC3E}">
        <p14:creationId xmlns:p14="http://schemas.microsoft.com/office/powerpoint/2010/main" val="3251485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E6F32D-FD48-B871-8EFD-F2FDA6A79A68}"/>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C2E06864-186F-DAC9-6CB9-CA1159B0D194}"/>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Keyboard Events</a:t>
            </a:r>
            <a:endParaRPr lang="zh-CN" altLang="en-US" sz="2400"/>
          </a:p>
        </p:txBody>
      </p:sp>
      <p:sp>
        <p:nvSpPr>
          <p:cNvPr id="2" name="文本框 1">
            <a:extLst>
              <a:ext uri="{FF2B5EF4-FFF2-40B4-BE49-F238E27FC236}">
                <a16:creationId xmlns:a16="http://schemas.microsoft.com/office/drawing/2014/main" id="{D011E8DF-5980-422D-614C-0601CA992DCF}"/>
              </a:ext>
            </a:extLst>
          </p:cNvPr>
          <p:cNvSpPr txBox="1"/>
          <p:nvPr/>
        </p:nvSpPr>
        <p:spPr>
          <a:xfrm>
            <a:off x="1096209" y="1566522"/>
            <a:ext cx="9999581" cy="1328569"/>
          </a:xfrm>
          <a:prstGeom prst="rect">
            <a:avLst/>
          </a:prstGeom>
          <a:noFill/>
        </p:spPr>
        <p:txBody>
          <a:bodyPr wrap="square" rtlCol="0">
            <a:spAutoFit/>
          </a:bodyPr>
          <a:lstStyle/>
          <a:p>
            <a:pPr>
              <a:spcAft>
                <a:spcPts val="1000"/>
              </a:spcAft>
            </a:pPr>
            <a:r>
              <a:rPr lang="en-US" altLang="zh-CN"/>
              <a:t>All keyboard events are sent to the broker, and the broker sends them back to local controller to make sure broker is in the same state as local controller.</a:t>
            </a:r>
          </a:p>
          <a:p>
            <a:pPr>
              <a:spcAft>
                <a:spcPts val="1000"/>
              </a:spcAft>
            </a:pPr>
            <a:r>
              <a:rPr lang="en-US" altLang="zh-CN"/>
              <a:t>Events are sent via RPC, all these exposed functions push events into event channel, which then be read by the main loop in broker.</a:t>
            </a:r>
          </a:p>
        </p:txBody>
      </p:sp>
      <p:sp>
        <p:nvSpPr>
          <p:cNvPr id="6" name="文本框 5">
            <a:extLst>
              <a:ext uri="{FF2B5EF4-FFF2-40B4-BE49-F238E27FC236}">
                <a16:creationId xmlns:a16="http://schemas.microsoft.com/office/drawing/2014/main" id="{FBA6E6C1-356F-3046-BCCB-744A1BA4988A}"/>
              </a:ext>
            </a:extLst>
          </p:cNvPr>
          <p:cNvSpPr txBox="1"/>
          <p:nvPr/>
        </p:nvSpPr>
        <p:spPr>
          <a:xfrm>
            <a:off x="1092990" y="3264696"/>
            <a:ext cx="4100513" cy="369332"/>
          </a:xfrm>
          <a:prstGeom prst="rect">
            <a:avLst/>
          </a:prstGeom>
          <a:noFill/>
        </p:spPr>
        <p:txBody>
          <a:bodyPr wrap="square" rtlCol="0">
            <a:spAutoFit/>
          </a:bodyPr>
          <a:lstStyle/>
          <a:p>
            <a:r>
              <a:rPr lang="en-GB"/>
              <a:t>Save (s) -&gt; </a:t>
            </a:r>
            <a:r>
              <a:rPr lang="en-GB" err="1">
                <a:latin typeface="Consolas" panose="020B0609020204030204" pitchFamily="49" charset="0"/>
              </a:rPr>
              <a:t>broker.Save</a:t>
            </a:r>
            <a:endParaRPr lang="en-GB">
              <a:latin typeface="Consolas" panose="020B0609020204030204" pitchFamily="49" charset="0"/>
            </a:endParaRPr>
          </a:p>
        </p:txBody>
      </p:sp>
      <p:sp>
        <p:nvSpPr>
          <p:cNvPr id="9" name="文本框 8">
            <a:extLst>
              <a:ext uri="{FF2B5EF4-FFF2-40B4-BE49-F238E27FC236}">
                <a16:creationId xmlns:a16="http://schemas.microsoft.com/office/drawing/2014/main" id="{21689A97-1393-33D1-F1F6-49D18814F8AC}"/>
              </a:ext>
            </a:extLst>
          </p:cNvPr>
          <p:cNvSpPr txBox="1"/>
          <p:nvPr/>
        </p:nvSpPr>
        <p:spPr>
          <a:xfrm>
            <a:off x="1092989" y="3752614"/>
            <a:ext cx="3300414" cy="369332"/>
          </a:xfrm>
          <a:prstGeom prst="rect">
            <a:avLst/>
          </a:prstGeom>
          <a:noFill/>
        </p:spPr>
        <p:txBody>
          <a:bodyPr wrap="square" rtlCol="0">
            <a:spAutoFit/>
          </a:bodyPr>
          <a:lstStyle/>
          <a:p>
            <a:r>
              <a:rPr lang="en-GB"/>
              <a:t>Pause (p) -&gt; </a:t>
            </a:r>
            <a:r>
              <a:rPr lang="en-GB" err="1">
                <a:latin typeface="Consolas" panose="020B0609020204030204" pitchFamily="49" charset="0"/>
              </a:rPr>
              <a:t>broker.Pause</a:t>
            </a:r>
            <a:endParaRPr lang="en-GB">
              <a:latin typeface="Consolas" panose="020B0609020204030204" pitchFamily="49" charset="0"/>
            </a:endParaRPr>
          </a:p>
        </p:txBody>
      </p:sp>
      <p:sp>
        <p:nvSpPr>
          <p:cNvPr id="10" name="文本框 9">
            <a:extLst>
              <a:ext uri="{FF2B5EF4-FFF2-40B4-BE49-F238E27FC236}">
                <a16:creationId xmlns:a16="http://schemas.microsoft.com/office/drawing/2014/main" id="{F2FA49AF-B0F0-E0DF-1C44-C15FFA7B4B80}"/>
              </a:ext>
            </a:extLst>
          </p:cNvPr>
          <p:cNvSpPr txBox="1"/>
          <p:nvPr/>
        </p:nvSpPr>
        <p:spPr>
          <a:xfrm>
            <a:off x="1092988" y="4240533"/>
            <a:ext cx="3729040" cy="369332"/>
          </a:xfrm>
          <a:prstGeom prst="rect">
            <a:avLst/>
          </a:prstGeom>
          <a:noFill/>
        </p:spPr>
        <p:txBody>
          <a:bodyPr wrap="square" rtlCol="0">
            <a:spAutoFit/>
          </a:bodyPr>
          <a:lstStyle/>
          <a:p>
            <a:r>
              <a:rPr lang="en-GB"/>
              <a:t>Resume (p) -&gt; </a:t>
            </a:r>
            <a:r>
              <a:rPr lang="en-GB" err="1">
                <a:latin typeface="Consolas" panose="020B0609020204030204" pitchFamily="49" charset="0"/>
              </a:rPr>
              <a:t>broker.Resume</a:t>
            </a:r>
            <a:endParaRPr lang="en-GB">
              <a:latin typeface="Consolas" panose="020B0609020204030204" pitchFamily="49" charset="0"/>
            </a:endParaRPr>
          </a:p>
        </p:txBody>
      </p:sp>
      <p:sp>
        <p:nvSpPr>
          <p:cNvPr id="11" name="文本框 10">
            <a:extLst>
              <a:ext uri="{FF2B5EF4-FFF2-40B4-BE49-F238E27FC236}">
                <a16:creationId xmlns:a16="http://schemas.microsoft.com/office/drawing/2014/main" id="{B6115529-4862-6DB3-CE2B-6BF87DD69BFB}"/>
              </a:ext>
            </a:extLst>
          </p:cNvPr>
          <p:cNvSpPr txBox="1"/>
          <p:nvPr/>
        </p:nvSpPr>
        <p:spPr>
          <a:xfrm>
            <a:off x="1092988" y="4728451"/>
            <a:ext cx="3439484" cy="369332"/>
          </a:xfrm>
          <a:prstGeom prst="rect">
            <a:avLst/>
          </a:prstGeom>
          <a:noFill/>
        </p:spPr>
        <p:txBody>
          <a:bodyPr wrap="square" rtlCol="0">
            <a:spAutoFit/>
          </a:bodyPr>
          <a:lstStyle/>
          <a:p>
            <a:r>
              <a:rPr lang="en-GB"/>
              <a:t>Quit (q) -&gt; </a:t>
            </a:r>
            <a:r>
              <a:rPr lang="en-GB" err="1">
                <a:latin typeface="Consolas" panose="020B0609020204030204" pitchFamily="49" charset="0"/>
              </a:rPr>
              <a:t>broker.Quit</a:t>
            </a:r>
            <a:endParaRPr lang="en-GB">
              <a:latin typeface="Consolas" panose="020B0609020204030204" pitchFamily="49" charset="0"/>
            </a:endParaRPr>
          </a:p>
        </p:txBody>
      </p:sp>
      <p:sp>
        <p:nvSpPr>
          <p:cNvPr id="12" name="文本框 11">
            <a:extLst>
              <a:ext uri="{FF2B5EF4-FFF2-40B4-BE49-F238E27FC236}">
                <a16:creationId xmlns:a16="http://schemas.microsoft.com/office/drawing/2014/main" id="{54A3BDAD-69DE-8416-5F16-F9385100C658}"/>
              </a:ext>
            </a:extLst>
          </p:cNvPr>
          <p:cNvSpPr txBox="1"/>
          <p:nvPr/>
        </p:nvSpPr>
        <p:spPr>
          <a:xfrm>
            <a:off x="1092988" y="5216369"/>
            <a:ext cx="2978946" cy="369332"/>
          </a:xfrm>
          <a:prstGeom prst="rect">
            <a:avLst/>
          </a:prstGeom>
          <a:noFill/>
        </p:spPr>
        <p:txBody>
          <a:bodyPr wrap="square" rtlCol="0">
            <a:spAutoFit/>
          </a:bodyPr>
          <a:lstStyle/>
          <a:p>
            <a:r>
              <a:rPr lang="en-GB"/>
              <a:t>Kill (k) -&gt; </a:t>
            </a:r>
            <a:r>
              <a:rPr lang="en-GB" err="1">
                <a:latin typeface="Consolas" panose="020B0609020204030204" pitchFamily="49" charset="0"/>
              </a:rPr>
              <a:t>broker.Kill</a:t>
            </a:r>
            <a:endParaRPr lang="en-GB">
              <a:latin typeface="Consolas" panose="020B0609020204030204" pitchFamily="49" charset="0"/>
            </a:endParaRPr>
          </a:p>
        </p:txBody>
      </p:sp>
    </p:spTree>
    <p:extLst>
      <p:ext uri="{BB962C8B-B14F-4D97-AF65-F5344CB8AC3E}">
        <p14:creationId xmlns:p14="http://schemas.microsoft.com/office/powerpoint/2010/main" val="1614368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86CFD3-B318-33DA-169B-80C2B157A159}"/>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6A445B52-C9D0-1A29-3AE2-E22E39A9865C}"/>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Compression</a:t>
            </a:r>
            <a:endParaRPr lang="zh-CN" altLang="en-US" sz="2400"/>
          </a:p>
        </p:txBody>
      </p:sp>
      <p:sp>
        <p:nvSpPr>
          <p:cNvPr id="2" name="文本框 1">
            <a:extLst>
              <a:ext uri="{FF2B5EF4-FFF2-40B4-BE49-F238E27FC236}">
                <a16:creationId xmlns:a16="http://schemas.microsoft.com/office/drawing/2014/main" id="{DB2A5F76-275D-21D2-FEC9-3AC1B5BE995F}"/>
              </a:ext>
            </a:extLst>
          </p:cNvPr>
          <p:cNvSpPr txBox="1"/>
          <p:nvPr/>
        </p:nvSpPr>
        <p:spPr>
          <a:xfrm>
            <a:off x="1096209" y="1566522"/>
            <a:ext cx="9999581" cy="2821285"/>
          </a:xfrm>
          <a:prstGeom prst="rect">
            <a:avLst/>
          </a:prstGeom>
          <a:noFill/>
        </p:spPr>
        <p:txBody>
          <a:bodyPr wrap="square" rtlCol="0">
            <a:spAutoFit/>
          </a:bodyPr>
          <a:lstStyle/>
          <a:p>
            <a:pPr>
              <a:spcAft>
                <a:spcPts val="1000"/>
              </a:spcAft>
            </a:pPr>
            <a:r>
              <a:rPr lang="en-GB" altLang="zh-CN"/>
              <a:t>All data transmission in the whole system is compressed, including RPC and TCP connection.</a:t>
            </a:r>
          </a:p>
          <a:p>
            <a:pPr>
              <a:spcAft>
                <a:spcPts val="1000"/>
              </a:spcAft>
            </a:pPr>
            <a:r>
              <a:rPr lang="en-GB" altLang="zh-CN"/>
              <a:t>The initial matrix can be compressed in two ways, and slice of cells flipped can be compressed in the second way</a:t>
            </a:r>
            <a:r>
              <a:rPr lang="en-US" altLang="zh-CN"/>
              <a:t>:</a:t>
            </a:r>
          </a:p>
          <a:p>
            <a:pPr marL="285750" indent="-285750">
              <a:spcAft>
                <a:spcPts val="1000"/>
              </a:spcAft>
              <a:buFont typeface="Arial" panose="020B0604020202020204" pitchFamily="34" charset="0"/>
              <a:buChar char="•"/>
            </a:pPr>
            <a:r>
              <a:rPr lang="en-US" altLang="zh-CN"/>
              <a:t>Pack 8 pixels into one byte since each pixel only takes two values.</a:t>
            </a:r>
          </a:p>
          <a:p>
            <a:pPr marL="285750" indent="-285750">
              <a:spcAft>
                <a:spcPts val="1000"/>
              </a:spcAft>
              <a:buFont typeface="Arial" panose="020B0604020202020204" pitchFamily="34" charset="0"/>
              <a:buChar char="•"/>
            </a:pPr>
            <a:r>
              <a:rPr lang="en-US" altLang="zh-CN"/>
              <a:t>Compress each integer so that each integer only occupies the minimum number of bytes to represent the range of width and height.</a:t>
            </a:r>
          </a:p>
          <a:p>
            <a:pPr>
              <a:spcAft>
                <a:spcPts val="1000"/>
              </a:spcAft>
            </a:pPr>
            <a:r>
              <a:rPr lang="en-US" altLang="zh-CN"/>
              <a:t>The minimum number of bytes is calculated by a helper function in </a:t>
            </a:r>
            <a:r>
              <a:rPr lang="en-GB" altLang="zh-CN"/>
              <a:t>compression.go</a:t>
            </a:r>
            <a:r>
              <a:rPr lang="en-US" altLang="zh-CN"/>
              <a:t>, namely </a:t>
            </a:r>
            <a:r>
              <a:rPr lang="en-US" altLang="zh-CN">
                <a:latin typeface="Consolas" panose="020B0609020204030204" pitchFamily="49" charset="0"/>
              </a:rPr>
              <a:t>getSizeInt</a:t>
            </a:r>
            <a:r>
              <a:rPr lang="en-US" altLang="zh-CN"/>
              <a:t>.</a:t>
            </a:r>
          </a:p>
        </p:txBody>
      </p:sp>
    </p:spTree>
    <p:extLst>
      <p:ext uri="{BB962C8B-B14F-4D97-AF65-F5344CB8AC3E}">
        <p14:creationId xmlns:p14="http://schemas.microsoft.com/office/powerpoint/2010/main" val="36134827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B36A-7FBE-2675-0047-C0EEC1D34D85}"/>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B6EF28B7-5DBF-4556-BFEF-B85E8ED90312}"/>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Scalability</a:t>
            </a:r>
            <a:endParaRPr lang="zh-CN" altLang="en-US" sz="2400"/>
          </a:p>
        </p:txBody>
      </p:sp>
      <p:sp>
        <p:nvSpPr>
          <p:cNvPr id="2" name="文本框 1">
            <a:extLst>
              <a:ext uri="{FF2B5EF4-FFF2-40B4-BE49-F238E27FC236}">
                <a16:creationId xmlns:a16="http://schemas.microsoft.com/office/drawing/2014/main" id="{F8436D2D-C3C5-5FF6-1A68-3327193ACCBD}"/>
              </a:ext>
            </a:extLst>
          </p:cNvPr>
          <p:cNvSpPr txBox="1"/>
          <p:nvPr/>
        </p:nvSpPr>
        <p:spPr>
          <a:xfrm>
            <a:off x="1096209" y="1566522"/>
            <a:ext cx="9999581" cy="1733808"/>
          </a:xfrm>
          <a:prstGeom prst="rect">
            <a:avLst/>
          </a:prstGeom>
          <a:noFill/>
        </p:spPr>
        <p:txBody>
          <a:bodyPr wrap="square" rtlCol="0">
            <a:spAutoFit/>
          </a:bodyPr>
          <a:lstStyle/>
          <a:p>
            <a:pPr>
              <a:spcAft>
                <a:spcPts val="1000"/>
              </a:spcAft>
            </a:pPr>
            <a:r>
              <a:rPr lang="en-US" altLang="zh-CN"/>
              <a:t>Currently our system supports up to 8 worker nodes (limited by the data type of exchange graph).</a:t>
            </a:r>
          </a:p>
          <a:p>
            <a:pPr>
              <a:spcAft>
                <a:spcPts val="1000"/>
              </a:spcAft>
            </a:pPr>
            <a:r>
              <a:rPr lang="en-US" altLang="zh-CN"/>
              <a:t>Each worker node launched on the same subnet will automatically try to register itself to the broker. The broker keeps a set of available workers so it will be retrieved for task allocations in the following tasks.</a:t>
            </a:r>
          </a:p>
          <a:p>
            <a:pPr>
              <a:spcAft>
                <a:spcPts val="1000"/>
              </a:spcAft>
            </a:pPr>
            <a:r>
              <a:rPr lang="en-US" altLang="zh-CN"/>
              <a:t>The private IP address of worker is retrieved from TCP connection object to establish RPC service.</a:t>
            </a:r>
          </a:p>
        </p:txBody>
      </p:sp>
    </p:spTree>
    <p:extLst>
      <p:ext uri="{BB962C8B-B14F-4D97-AF65-F5344CB8AC3E}">
        <p14:creationId xmlns:p14="http://schemas.microsoft.com/office/powerpoint/2010/main" val="25331990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CE5D2E-3353-FF89-31A2-46B6D9A9CB63}"/>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54AB00E5-6DDA-2460-BA85-F2FA5AAD787B}"/>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Data Streaming</a:t>
            </a:r>
            <a:endParaRPr lang="zh-CN" altLang="en-US" sz="2400"/>
          </a:p>
        </p:txBody>
      </p:sp>
      <p:sp>
        <p:nvSpPr>
          <p:cNvPr id="2" name="文本框 1">
            <a:extLst>
              <a:ext uri="{FF2B5EF4-FFF2-40B4-BE49-F238E27FC236}">
                <a16:creationId xmlns:a16="http://schemas.microsoft.com/office/drawing/2014/main" id="{A6737B1E-EC57-9748-5ED0-6ECC894AE894}"/>
              </a:ext>
            </a:extLst>
          </p:cNvPr>
          <p:cNvSpPr txBox="1"/>
          <p:nvPr/>
        </p:nvSpPr>
        <p:spPr>
          <a:xfrm>
            <a:off x="1096209" y="1566522"/>
            <a:ext cx="9999581" cy="2672526"/>
          </a:xfrm>
          <a:prstGeom prst="rect">
            <a:avLst/>
          </a:prstGeom>
          <a:noFill/>
        </p:spPr>
        <p:txBody>
          <a:bodyPr wrap="square" rtlCol="0">
            <a:spAutoFit/>
          </a:bodyPr>
          <a:lstStyle/>
          <a:p>
            <a:pPr>
              <a:spcAft>
                <a:spcPts val="1000"/>
              </a:spcAft>
            </a:pPr>
            <a:r>
              <a:rPr lang="en-US" altLang="zh-CN" dirty="0"/>
              <a:t>To</a:t>
            </a:r>
            <a:r>
              <a:rPr lang="zh-CN" altLang="en-US" dirty="0"/>
              <a:t> </a:t>
            </a:r>
            <a:r>
              <a:rPr lang="en-US" altLang="zh-CN" dirty="0"/>
              <a:t>enable</a:t>
            </a:r>
            <a:r>
              <a:rPr lang="zh-CN" altLang="en-US" dirty="0"/>
              <a:t> </a:t>
            </a:r>
            <a:r>
              <a:rPr lang="en-US" altLang="zh-CN" dirty="0"/>
              <a:t>SDL live view, results for each turn are sent back via TCP connection.</a:t>
            </a:r>
          </a:p>
          <a:p>
            <a:pPr marL="342900" indent="-342900">
              <a:spcAft>
                <a:spcPts val="1000"/>
              </a:spcAft>
              <a:buFont typeface="+mj-lt"/>
              <a:buAutoNum type="arabicPeriod"/>
            </a:pPr>
            <a:r>
              <a:rPr lang="en-US" altLang="zh-CN" dirty="0"/>
              <a:t>TCP connection is established from local controller before </a:t>
            </a:r>
            <a:r>
              <a:rPr lang="en-GB" altLang="zh-CN" dirty="0"/>
              <a:t>initialising</a:t>
            </a:r>
            <a:r>
              <a:rPr lang="en-US" altLang="zh-CN" dirty="0"/>
              <a:t> task in the broker.</a:t>
            </a:r>
          </a:p>
          <a:p>
            <a:pPr marL="342900" indent="-342900">
              <a:spcAft>
                <a:spcPts val="1000"/>
              </a:spcAft>
              <a:buFont typeface="+mj-lt"/>
              <a:buAutoNum type="arabicPeriod"/>
            </a:pPr>
            <a:r>
              <a:rPr lang="en-US" altLang="zh-CN" dirty="0"/>
              <a:t>All flipping cells events sent by worker nodes to broker are sent to local controller.</a:t>
            </a:r>
          </a:p>
          <a:p>
            <a:pPr marL="342900" indent="-342900">
              <a:spcAft>
                <a:spcPts val="1000"/>
              </a:spcAft>
              <a:buFont typeface="+mj-lt"/>
              <a:buAutoNum type="arabicPeriod"/>
            </a:pPr>
            <a:r>
              <a:rPr lang="en-US" altLang="zh-CN" dirty="0"/>
              <a:t>There may be several flipping cells event received by local controller in each turn.</a:t>
            </a:r>
          </a:p>
          <a:p>
            <a:pPr marL="342900" indent="-342900">
              <a:spcAft>
                <a:spcPts val="1000"/>
              </a:spcAft>
              <a:buFont typeface="+mj-lt"/>
              <a:buAutoNum type="arabicPeriod"/>
            </a:pPr>
            <a:r>
              <a:rPr lang="en-US" altLang="zh-CN" dirty="0"/>
              <a:t>Each turn ended with a turn completion event.</a:t>
            </a:r>
          </a:p>
          <a:p>
            <a:pPr>
              <a:spcAft>
                <a:spcPts val="1000"/>
              </a:spcAft>
            </a:pPr>
            <a:r>
              <a:rPr lang="en-US" altLang="zh-CN" dirty="0"/>
              <a:t>TCP connection is not reusable for following tasks since there may be unread data for last task but read by next task.</a:t>
            </a:r>
          </a:p>
        </p:txBody>
      </p:sp>
    </p:spTree>
    <p:extLst>
      <p:ext uri="{BB962C8B-B14F-4D97-AF65-F5344CB8AC3E}">
        <p14:creationId xmlns:p14="http://schemas.microsoft.com/office/powerpoint/2010/main" val="3295748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591CC5-926C-BEC7-A5CA-CEFE79640DBB}"/>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B43C7CD1-C6FC-50CF-927D-1CB4B5D8B017}"/>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Data Encoding</a:t>
            </a:r>
            <a:endParaRPr lang="zh-CN" altLang="en-US" sz="2400"/>
          </a:p>
        </p:txBody>
      </p:sp>
      <p:sp>
        <p:nvSpPr>
          <p:cNvPr id="2" name="文本框 1">
            <a:extLst>
              <a:ext uri="{FF2B5EF4-FFF2-40B4-BE49-F238E27FC236}">
                <a16:creationId xmlns:a16="http://schemas.microsoft.com/office/drawing/2014/main" id="{7FE300E3-02CF-6B55-686E-6FC3C87A6D1E}"/>
              </a:ext>
            </a:extLst>
          </p:cNvPr>
          <p:cNvSpPr txBox="1"/>
          <p:nvPr/>
        </p:nvSpPr>
        <p:spPr>
          <a:xfrm>
            <a:off x="1096209" y="1566522"/>
            <a:ext cx="9999581" cy="2139047"/>
          </a:xfrm>
          <a:prstGeom prst="rect">
            <a:avLst/>
          </a:prstGeom>
          <a:noFill/>
        </p:spPr>
        <p:txBody>
          <a:bodyPr wrap="square" rtlCol="0">
            <a:spAutoFit/>
          </a:bodyPr>
          <a:lstStyle/>
          <a:p>
            <a:pPr>
              <a:spcAft>
                <a:spcPts val="1000"/>
              </a:spcAft>
            </a:pPr>
            <a:r>
              <a:rPr lang="en-US" altLang="zh-CN"/>
              <a:t>Both cells flipping events and keyboard events are sent through the same connection.</a:t>
            </a:r>
          </a:p>
          <a:p>
            <a:pPr>
              <a:spcAft>
                <a:spcPts val="1000"/>
              </a:spcAft>
            </a:pPr>
            <a:r>
              <a:rPr lang="en-US" altLang="zh-CN"/>
              <a:t>We specify how such events are encoded into messages:</a:t>
            </a:r>
          </a:p>
          <a:p>
            <a:pPr marL="285750" indent="-285750">
              <a:spcAft>
                <a:spcPts val="1000"/>
              </a:spcAft>
              <a:buFont typeface="Arial" panose="020B0604020202020204" pitchFamily="34" charset="0"/>
              <a:buChar char="•"/>
            </a:pPr>
            <a:r>
              <a:rPr lang="en-US" altLang="zh-CN"/>
              <a:t>The first byte is always event type enumeration.</a:t>
            </a:r>
          </a:p>
          <a:p>
            <a:pPr marL="285750" indent="-285750">
              <a:spcAft>
                <a:spcPts val="1000"/>
              </a:spcAft>
              <a:buFont typeface="Arial" panose="020B0604020202020204" pitchFamily="34" charset="0"/>
              <a:buChar char="•"/>
            </a:pPr>
            <a:r>
              <a:rPr lang="en-US" altLang="zh-CN"/>
              <a:t>If the event is flipping cells event, then the following 8 bytes represents the length of slice of cells flipped, in bytes. And the remaining part is compressed slice of cells flipped, using said compression method.</a:t>
            </a:r>
          </a:p>
        </p:txBody>
      </p:sp>
    </p:spTree>
    <p:extLst>
      <p:ext uri="{BB962C8B-B14F-4D97-AF65-F5344CB8AC3E}">
        <p14:creationId xmlns:p14="http://schemas.microsoft.com/office/powerpoint/2010/main" val="12085873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E409CF-0AC4-1426-36C2-EA80284CCB1C}"/>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8C685A6A-A5F7-CC8C-688A-070C90798324}"/>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Fault Tolerance</a:t>
            </a:r>
            <a:endParaRPr lang="zh-CN" altLang="en-US" sz="2400"/>
          </a:p>
        </p:txBody>
      </p:sp>
      <p:sp>
        <p:nvSpPr>
          <p:cNvPr id="2" name="文本框 1">
            <a:extLst>
              <a:ext uri="{FF2B5EF4-FFF2-40B4-BE49-F238E27FC236}">
                <a16:creationId xmlns:a16="http://schemas.microsoft.com/office/drawing/2014/main" id="{9D8AF972-E87D-7617-4663-6BBBCC97E81D}"/>
              </a:ext>
            </a:extLst>
          </p:cNvPr>
          <p:cNvSpPr txBox="1"/>
          <p:nvPr/>
        </p:nvSpPr>
        <p:spPr>
          <a:xfrm>
            <a:off x="1096209" y="1566522"/>
            <a:ext cx="9999581" cy="3908762"/>
          </a:xfrm>
          <a:prstGeom prst="rect">
            <a:avLst/>
          </a:prstGeom>
          <a:noFill/>
        </p:spPr>
        <p:txBody>
          <a:bodyPr wrap="square" rtlCol="0">
            <a:spAutoFit/>
          </a:bodyPr>
          <a:lstStyle/>
          <a:p>
            <a:pPr>
              <a:spcAft>
                <a:spcPts val="1000"/>
              </a:spcAft>
            </a:pPr>
            <a:r>
              <a:rPr lang="en-US" altLang="zh-CN"/>
              <a:t>We have considered the following failures:</a:t>
            </a:r>
          </a:p>
          <a:p>
            <a:pPr marL="342900" indent="-342900">
              <a:spcAft>
                <a:spcPts val="1000"/>
              </a:spcAft>
              <a:buFont typeface="+mj-lt"/>
              <a:buAutoNum type="arabicPeriod"/>
            </a:pPr>
            <a:r>
              <a:rPr lang="en-US" altLang="zh-CN"/>
              <a:t>Unexpected connection lost between local controller and broker</a:t>
            </a:r>
          </a:p>
          <a:p>
            <a:pPr marL="342000">
              <a:spcAft>
                <a:spcPts val="1000"/>
              </a:spcAft>
            </a:pPr>
            <a:r>
              <a:rPr lang="en-US" altLang="zh-CN"/>
              <a:t>Local controller will panic when trying to read from connection, the remote system stops evaluation and turn to idle.</a:t>
            </a:r>
          </a:p>
          <a:p>
            <a:pPr marL="342900" indent="-342900">
              <a:spcAft>
                <a:spcPts val="1000"/>
              </a:spcAft>
              <a:buFont typeface="+mj-lt"/>
              <a:buAutoNum type="arabicPeriod" startAt="2"/>
            </a:pPr>
            <a:r>
              <a:rPr lang="en-US" altLang="zh-CN"/>
              <a:t>Unexpected connection lost between broker and worker node</a:t>
            </a:r>
          </a:p>
          <a:p>
            <a:pPr marL="342000">
              <a:spcAft>
                <a:spcPts val="1000"/>
              </a:spcAft>
            </a:pPr>
            <a:r>
              <a:rPr lang="en-US" altLang="zh-CN"/>
              <a:t>That worker node is removed from available node list. There is no effects to the system except that performance is reduced.</a:t>
            </a:r>
          </a:p>
          <a:p>
            <a:pPr marL="342900" indent="-342900">
              <a:spcAft>
                <a:spcPts val="1000"/>
              </a:spcAft>
              <a:buFont typeface="+mj-lt"/>
              <a:buAutoNum type="arabicPeriod" startAt="3"/>
            </a:pPr>
            <a:r>
              <a:rPr lang="en-US" altLang="zh-CN"/>
              <a:t>Unexpected connection lost between broker and worker node when a task is running</a:t>
            </a:r>
          </a:p>
          <a:p>
            <a:pPr marL="342000">
              <a:spcAft>
                <a:spcPts val="1000"/>
              </a:spcAft>
            </a:pPr>
            <a:r>
              <a:rPr lang="en-US" altLang="zh-CN"/>
              <a:t>All partial results for current turn is ignored. Current task is replaced by a new task from current turn to final turn, using available nodes. Original TCP connection is kept for the new task. No actions is required for local controller.</a:t>
            </a:r>
          </a:p>
        </p:txBody>
      </p:sp>
    </p:spTree>
    <p:extLst>
      <p:ext uri="{BB962C8B-B14F-4D97-AF65-F5344CB8AC3E}">
        <p14:creationId xmlns:p14="http://schemas.microsoft.com/office/powerpoint/2010/main" val="36681528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3F0E14-8793-89DA-FDB9-6D1E0CCF0DFC}"/>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1353A3AC-E2F2-532E-AB60-D341B1494AFF}"/>
              </a:ext>
            </a:extLst>
          </p:cNvPr>
          <p:cNvSpPr txBox="1"/>
          <p:nvPr/>
        </p:nvSpPr>
        <p:spPr>
          <a:xfrm>
            <a:off x="514349" y="550374"/>
            <a:ext cx="4118139" cy="461665"/>
          </a:xfrm>
          <a:prstGeom prst="rect">
            <a:avLst/>
          </a:prstGeom>
          <a:noFill/>
        </p:spPr>
        <p:txBody>
          <a:bodyPr wrap="square" rtlCol="0">
            <a:spAutoFit/>
          </a:bodyPr>
          <a:lstStyle/>
          <a:p>
            <a:r>
              <a:rPr lang="en-US" altLang="zh-CN" sz="2400"/>
              <a:t>Parallel: Evaluation Steps</a:t>
            </a:r>
            <a:endParaRPr lang="zh-CN" altLang="en-US" sz="2400"/>
          </a:p>
        </p:txBody>
      </p:sp>
      <p:grpSp>
        <p:nvGrpSpPr>
          <p:cNvPr id="59" name="组合 58">
            <a:extLst>
              <a:ext uri="{FF2B5EF4-FFF2-40B4-BE49-F238E27FC236}">
                <a16:creationId xmlns:a16="http://schemas.microsoft.com/office/drawing/2014/main" id="{29D53289-6AF3-F173-89AA-C084EEB425B5}"/>
              </a:ext>
            </a:extLst>
          </p:cNvPr>
          <p:cNvGrpSpPr/>
          <p:nvPr/>
        </p:nvGrpSpPr>
        <p:grpSpPr>
          <a:xfrm>
            <a:off x="688725" y="1628415"/>
            <a:ext cx="10814550" cy="4186554"/>
            <a:chOff x="688725" y="1563101"/>
            <a:chExt cx="10814550" cy="4186554"/>
          </a:xfrm>
        </p:grpSpPr>
        <p:cxnSp>
          <p:nvCxnSpPr>
            <p:cNvPr id="6" name="直接连接符 5">
              <a:extLst>
                <a:ext uri="{FF2B5EF4-FFF2-40B4-BE49-F238E27FC236}">
                  <a16:creationId xmlns:a16="http://schemas.microsoft.com/office/drawing/2014/main" id="{706C3C6A-4443-029C-0E8B-851FF299D43E}"/>
                </a:ext>
              </a:extLst>
            </p:cNvPr>
            <p:cNvCxnSpPr>
              <a:cxnSpLocks/>
            </p:cNvCxnSpPr>
            <p:nvPr/>
          </p:nvCxnSpPr>
          <p:spPr>
            <a:xfrm>
              <a:off x="2151750" y="2044553"/>
              <a:ext cx="9073763" cy="0"/>
            </a:xfrm>
            <a:prstGeom prst="line">
              <a:avLst/>
            </a:prstGeom>
            <a:ln>
              <a:tailEnd type="none"/>
            </a:ln>
          </p:spPr>
          <p:style>
            <a:lnRef idx="2">
              <a:schemeClr val="dk1"/>
            </a:lnRef>
            <a:fillRef idx="0">
              <a:schemeClr val="dk1"/>
            </a:fillRef>
            <a:effectRef idx="1">
              <a:schemeClr val="dk1"/>
            </a:effectRef>
            <a:fontRef idx="minor">
              <a:schemeClr val="tx1"/>
            </a:fontRef>
          </p:style>
        </p:cxnSp>
        <p:sp>
          <p:nvSpPr>
            <p:cNvPr id="8" name="矩形 7">
              <a:extLst>
                <a:ext uri="{FF2B5EF4-FFF2-40B4-BE49-F238E27FC236}">
                  <a16:creationId xmlns:a16="http://schemas.microsoft.com/office/drawing/2014/main" id="{006BA5FA-9131-EB94-3B9A-19E870F3E220}"/>
                </a:ext>
              </a:extLst>
            </p:cNvPr>
            <p:cNvSpPr/>
            <p:nvPr/>
          </p:nvSpPr>
          <p:spPr>
            <a:xfrm>
              <a:off x="4214992" y="1771652"/>
              <a:ext cx="4181006" cy="397800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altLang="zh-CN" b="1">
                  <a:solidFill>
                    <a:schemeClr val="tx1"/>
                  </a:solidFill>
                </a:rPr>
                <a:t>Repeat until completed or interrupted</a:t>
              </a:r>
              <a:endParaRPr lang="zh-CN" altLang="en-US" b="1">
                <a:solidFill>
                  <a:schemeClr val="tx1"/>
                </a:solidFill>
              </a:endParaRPr>
            </a:p>
          </p:txBody>
        </p:sp>
        <p:cxnSp>
          <p:nvCxnSpPr>
            <p:cNvPr id="3" name="直接连接符 2">
              <a:extLst>
                <a:ext uri="{FF2B5EF4-FFF2-40B4-BE49-F238E27FC236}">
                  <a16:creationId xmlns:a16="http://schemas.microsoft.com/office/drawing/2014/main" id="{4AF1A5EC-5B07-E340-B59C-F44708BDBE23}"/>
                </a:ext>
              </a:extLst>
            </p:cNvPr>
            <p:cNvCxnSpPr>
              <a:cxnSpLocks/>
            </p:cNvCxnSpPr>
            <p:nvPr/>
          </p:nvCxnSpPr>
          <p:spPr>
            <a:xfrm>
              <a:off x="6429676" y="2921801"/>
              <a:ext cx="4795837" cy="0"/>
            </a:xfrm>
            <a:prstGeom prst="line">
              <a:avLst/>
            </a:prstGeom>
            <a:ln>
              <a:tailEnd type="arrow"/>
            </a:ln>
          </p:spPr>
          <p:style>
            <a:lnRef idx="2">
              <a:schemeClr val="dk1"/>
            </a:lnRef>
            <a:fillRef idx="0">
              <a:schemeClr val="dk1"/>
            </a:fillRef>
            <a:effectRef idx="1">
              <a:schemeClr val="dk1"/>
            </a:effectRef>
            <a:fontRef idx="minor">
              <a:schemeClr val="tx1"/>
            </a:fontRef>
          </p:style>
        </p:cxnSp>
        <p:sp>
          <p:nvSpPr>
            <p:cNvPr id="4" name="文本框 3">
              <a:extLst>
                <a:ext uri="{FF2B5EF4-FFF2-40B4-BE49-F238E27FC236}">
                  <a16:creationId xmlns:a16="http://schemas.microsoft.com/office/drawing/2014/main" id="{399F9945-A779-436E-459B-D9D3399D6C5D}"/>
                </a:ext>
              </a:extLst>
            </p:cNvPr>
            <p:cNvSpPr txBox="1"/>
            <p:nvPr/>
          </p:nvSpPr>
          <p:spPr>
            <a:xfrm>
              <a:off x="688725" y="2737135"/>
              <a:ext cx="1237839" cy="369332"/>
            </a:xfrm>
            <a:prstGeom prst="rect">
              <a:avLst/>
            </a:prstGeom>
            <a:noFill/>
          </p:spPr>
          <p:txBody>
            <a:bodyPr wrap="none" rtlCol="0">
              <a:spAutoFit/>
            </a:bodyPr>
            <a:lstStyle/>
            <a:p>
              <a:pPr algn="ctr"/>
              <a:r>
                <a:rPr lang="en-US" altLang="zh-CN"/>
                <a:t>Distributor</a:t>
              </a:r>
              <a:endParaRPr lang="zh-CN" altLang="en-US"/>
            </a:p>
          </p:txBody>
        </p:sp>
        <p:sp>
          <p:nvSpPr>
            <p:cNvPr id="5" name="文本框 4">
              <a:extLst>
                <a:ext uri="{FF2B5EF4-FFF2-40B4-BE49-F238E27FC236}">
                  <a16:creationId xmlns:a16="http://schemas.microsoft.com/office/drawing/2014/main" id="{BB332177-B9E8-7735-F04D-7E59E3804CE7}"/>
                </a:ext>
              </a:extLst>
            </p:cNvPr>
            <p:cNvSpPr txBox="1"/>
            <p:nvPr/>
          </p:nvSpPr>
          <p:spPr>
            <a:xfrm>
              <a:off x="745632" y="4261135"/>
              <a:ext cx="1124026" cy="369332"/>
            </a:xfrm>
            <a:prstGeom prst="rect">
              <a:avLst/>
            </a:prstGeom>
            <a:noFill/>
          </p:spPr>
          <p:txBody>
            <a:bodyPr wrap="none" rtlCol="0">
              <a:spAutoFit/>
            </a:bodyPr>
            <a:lstStyle/>
            <a:p>
              <a:pPr algn="ctr"/>
              <a:r>
                <a:rPr lang="en-US" altLang="zh-CN"/>
                <a:t>Worker A</a:t>
              </a:r>
              <a:endParaRPr lang="zh-CN" altLang="en-US"/>
            </a:p>
          </p:txBody>
        </p:sp>
        <p:cxnSp>
          <p:nvCxnSpPr>
            <p:cNvPr id="7" name="直接连接符 6">
              <a:extLst>
                <a:ext uri="{FF2B5EF4-FFF2-40B4-BE49-F238E27FC236}">
                  <a16:creationId xmlns:a16="http://schemas.microsoft.com/office/drawing/2014/main" id="{A434A89B-8C44-8B82-4FF0-2411257D27C5}"/>
                </a:ext>
              </a:extLst>
            </p:cNvPr>
            <p:cNvCxnSpPr>
              <a:cxnSpLocks/>
            </p:cNvCxnSpPr>
            <p:nvPr/>
          </p:nvCxnSpPr>
          <p:spPr>
            <a:xfrm>
              <a:off x="5927232" y="4445801"/>
              <a:ext cx="2900361" cy="0"/>
            </a:xfrm>
            <a:prstGeom prst="line">
              <a:avLst/>
            </a:prstGeom>
            <a:ln>
              <a:prstDash val="dash"/>
              <a:tailEnd type="arrow"/>
            </a:ln>
          </p:spPr>
          <p:style>
            <a:lnRef idx="2">
              <a:schemeClr val="dk1"/>
            </a:lnRef>
            <a:fillRef idx="0">
              <a:schemeClr val="dk1"/>
            </a:fillRef>
            <a:effectRef idx="1">
              <a:schemeClr val="dk1"/>
            </a:effectRef>
            <a:fontRef idx="minor">
              <a:schemeClr val="tx1"/>
            </a:fontRef>
          </p:style>
        </p:cxnSp>
        <p:cxnSp>
          <p:nvCxnSpPr>
            <p:cNvPr id="17" name="直接箭头连接符 16">
              <a:extLst>
                <a:ext uri="{FF2B5EF4-FFF2-40B4-BE49-F238E27FC236}">
                  <a16:creationId xmlns:a16="http://schemas.microsoft.com/office/drawing/2014/main" id="{1D7700E9-8E63-B907-EBC0-72D3B426B784}"/>
                </a:ext>
              </a:extLst>
            </p:cNvPr>
            <p:cNvCxnSpPr>
              <a:cxnSpLocks/>
            </p:cNvCxnSpPr>
            <p:nvPr/>
          </p:nvCxnSpPr>
          <p:spPr>
            <a:xfrm>
              <a:off x="4681838" y="2921801"/>
              <a:ext cx="0" cy="1523999"/>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21" name="文本框 20">
              <a:extLst>
                <a:ext uri="{FF2B5EF4-FFF2-40B4-BE49-F238E27FC236}">
                  <a16:creationId xmlns:a16="http://schemas.microsoft.com/office/drawing/2014/main" id="{C19BCFF8-870B-612B-B464-894095EEC808}"/>
                </a:ext>
              </a:extLst>
            </p:cNvPr>
            <p:cNvSpPr txBox="1"/>
            <p:nvPr/>
          </p:nvSpPr>
          <p:spPr>
            <a:xfrm>
              <a:off x="2524430" y="3362331"/>
              <a:ext cx="2157411" cy="646331"/>
            </a:xfrm>
            <a:prstGeom prst="rect">
              <a:avLst/>
            </a:prstGeom>
            <a:noFill/>
          </p:spPr>
          <p:txBody>
            <a:bodyPr wrap="square" rtlCol="0">
              <a:spAutoFit/>
            </a:bodyPr>
            <a:lstStyle/>
            <a:p>
              <a:pPr algn="r"/>
              <a:r>
                <a:rPr lang="en-US" altLang="zh-CN"/>
                <a:t>Condition variable broadcast</a:t>
              </a:r>
              <a:endParaRPr lang="zh-CN" altLang="en-US"/>
            </a:p>
          </p:txBody>
        </p:sp>
        <p:cxnSp>
          <p:nvCxnSpPr>
            <p:cNvPr id="25" name="直接箭头连接符 24">
              <a:extLst>
                <a:ext uri="{FF2B5EF4-FFF2-40B4-BE49-F238E27FC236}">
                  <a16:creationId xmlns:a16="http://schemas.microsoft.com/office/drawing/2014/main" id="{57BBF03A-8569-DDC3-F558-9751B2323A93}"/>
                </a:ext>
              </a:extLst>
            </p:cNvPr>
            <p:cNvCxnSpPr>
              <a:cxnSpLocks/>
            </p:cNvCxnSpPr>
            <p:nvPr/>
          </p:nvCxnSpPr>
          <p:spPr>
            <a:xfrm flipV="1">
              <a:off x="5927232" y="2921801"/>
              <a:ext cx="0" cy="1523999"/>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29" name="文本框 28">
              <a:extLst>
                <a:ext uri="{FF2B5EF4-FFF2-40B4-BE49-F238E27FC236}">
                  <a16:creationId xmlns:a16="http://schemas.microsoft.com/office/drawing/2014/main" id="{A890E225-1CC7-8A67-9100-4F83FDA48647}"/>
                </a:ext>
              </a:extLst>
            </p:cNvPr>
            <p:cNvSpPr txBox="1"/>
            <p:nvPr/>
          </p:nvSpPr>
          <p:spPr>
            <a:xfrm>
              <a:off x="745632" y="4820729"/>
              <a:ext cx="1104790" cy="369332"/>
            </a:xfrm>
            <a:prstGeom prst="rect">
              <a:avLst/>
            </a:prstGeom>
            <a:noFill/>
          </p:spPr>
          <p:txBody>
            <a:bodyPr wrap="none" rtlCol="0">
              <a:spAutoFit/>
            </a:bodyPr>
            <a:lstStyle/>
            <a:p>
              <a:pPr algn="ctr"/>
              <a:r>
                <a:rPr lang="en-US" altLang="zh-CN"/>
                <a:t>Worker B</a:t>
              </a:r>
              <a:endParaRPr lang="zh-CN" altLang="en-US"/>
            </a:p>
          </p:txBody>
        </p:sp>
        <p:cxnSp>
          <p:nvCxnSpPr>
            <p:cNvPr id="30" name="直接连接符 29">
              <a:extLst>
                <a:ext uri="{FF2B5EF4-FFF2-40B4-BE49-F238E27FC236}">
                  <a16:creationId xmlns:a16="http://schemas.microsoft.com/office/drawing/2014/main" id="{89A57280-44C5-2857-51A5-AB56C54B6685}"/>
                </a:ext>
              </a:extLst>
            </p:cNvPr>
            <p:cNvCxnSpPr>
              <a:cxnSpLocks/>
            </p:cNvCxnSpPr>
            <p:nvPr/>
          </p:nvCxnSpPr>
          <p:spPr>
            <a:xfrm>
              <a:off x="4681838" y="5024452"/>
              <a:ext cx="1747838" cy="0"/>
            </a:xfrm>
            <a:prstGeom prst="line">
              <a:avLst/>
            </a:prstGeom>
            <a:ln>
              <a:tailEnd type="none"/>
            </a:ln>
          </p:spPr>
          <p:style>
            <a:lnRef idx="2">
              <a:schemeClr val="dk1"/>
            </a:lnRef>
            <a:fillRef idx="0">
              <a:schemeClr val="dk1"/>
            </a:fillRef>
            <a:effectRef idx="1">
              <a:schemeClr val="dk1"/>
            </a:effectRef>
            <a:fontRef idx="minor">
              <a:schemeClr val="tx1"/>
            </a:fontRef>
          </p:style>
        </p:cxnSp>
        <p:sp>
          <p:nvSpPr>
            <p:cNvPr id="31" name="文本框 30">
              <a:extLst>
                <a:ext uri="{FF2B5EF4-FFF2-40B4-BE49-F238E27FC236}">
                  <a16:creationId xmlns:a16="http://schemas.microsoft.com/office/drawing/2014/main" id="{93531B8E-A991-B36F-4854-2D75DBAF1E83}"/>
                </a:ext>
              </a:extLst>
            </p:cNvPr>
            <p:cNvSpPr txBox="1"/>
            <p:nvPr/>
          </p:nvSpPr>
          <p:spPr>
            <a:xfrm>
              <a:off x="1128750" y="5380323"/>
              <a:ext cx="338555" cy="369332"/>
            </a:xfrm>
            <a:prstGeom prst="rect">
              <a:avLst/>
            </a:prstGeom>
            <a:noFill/>
          </p:spPr>
          <p:txBody>
            <a:bodyPr wrap="none" rtlCol="0">
              <a:spAutoFit/>
            </a:bodyPr>
            <a:lstStyle/>
            <a:p>
              <a:pPr algn="ctr"/>
              <a:r>
                <a:rPr lang="en-US" altLang="zh-CN"/>
                <a:t>...</a:t>
              </a:r>
              <a:endParaRPr lang="zh-CN" altLang="en-US"/>
            </a:p>
          </p:txBody>
        </p:sp>
        <p:cxnSp>
          <p:nvCxnSpPr>
            <p:cNvPr id="32" name="直接箭头连接符 31">
              <a:extLst>
                <a:ext uri="{FF2B5EF4-FFF2-40B4-BE49-F238E27FC236}">
                  <a16:creationId xmlns:a16="http://schemas.microsoft.com/office/drawing/2014/main" id="{43398B5D-7496-CD12-48B1-7507E73AD21A}"/>
                </a:ext>
              </a:extLst>
            </p:cNvPr>
            <p:cNvCxnSpPr>
              <a:cxnSpLocks/>
            </p:cNvCxnSpPr>
            <p:nvPr/>
          </p:nvCxnSpPr>
          <p:spPr>
            <a:xfrm>
              <a:off x="4684220" y="2921801"/>
              <a:ext cx="0" cy="2102651"/>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35" name="直接箭头连接符 34">
              <a:extLst>
                <a:ext uri="{FF2B5EF4-FFF2-40B4-BE49-F238E27FC236}">
                  <a16:creationId xmlns:a16="http://schemas.microsoft.com/office/drawing/2014/main" id="{7B056D05-2244-4275-D75D-DC6196DCF6B3}"/>
                </a:ext>
              </a:extLst>
            </p:cNvPr>
            <p:cNvCxnSpPr>
              <a:cxnSpLocks/>
            </p:cNvCxnSpPr>
            <p:nvPr/>
          </p:nvCxnSpPr>
          <p:spPr>
            <a:xfrm flipV="1">
              <a:off x="6429676" y="2921801"/>
              <a:ext cx="0" cy="2113485"/>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28" name="文本框 27">
              <a:extLst>
                <a:ext uri="{FF2B5EF4-FFF2-40B4-BE49-F238E27FC236}">
                  <a16:creationId xmlns:a16="http://schemas.microsoft.com/office/drawing/2014/main" id="{7C260F6F-2A08-4D04-1112-26D63C3E4AF8}"/>
                </a:ext>
              </a:extLst>
            </p:cNvPr>
            <p:cNvSpPr txBox="1"/>
            <p:nvPr/>
          </p:nvSpPr>
          <p:spPr>
            <a:xfrm>
              <a:off x="4781852" y="3358941"/>
              <a:ext cx="2839638" cy="646331"/>
            </a:xfrm>
            <a:prstGeom prst="rect">
              <a:avLst/>
            </a:prstGeom>
            <a:solidFill>
              <a:schemeClr val="bg1">
                <a:lumMod val="95000"/>
              </a:schemeClr>
            </a:solidFill>
          </p:spPr>
          <p:txBody>
            <a:bodyPr wrap="square" rtlCol="0">
              <a:spAutoFit/>
            </a:bodyPr>
            <a:lstStyle/>
            <a:p>
              <a:pPr algn="ctr"/>
              <a:r>
                <a:rPr lang="en-US" altLang="zh-CN"/>
                <a:t>Turn results send back</a:t>
              </a:r>
            </a:p>
            <a:p>
              <a:pPr algn="ctr"/>
              <a:r>
                <a:rPr lang="en-US" altLang="zh-CN"/>
                <a:t>Wait on condition variable</a:t>
              </a:r>
              <a:endParaRPr lang="zh-CN" altLang="en-US"/>
            </a:p>
          </p:txBody>
        </p:sp>
        <p:cxnSp>
          <p:nvCxnSpPr>
            <p:cNvPr id="37" name="直接连接符 36">
              <a:extLst>
                <a:ext uri="{FF2B5EF4-FFF2-40B4-BE49-F238E27FC236}">
                  <a16:creationId xmlns:a16="http://schemas.microsoft.com/office/drawing/2014/main" id="{10571885-60B8-CB32-6DCD-4ED216F9E738}"/>
                </a:ext>
              </a:extLst>
            </p:cNvPr>
            <p:cNvCxnSpPr>
              <a:cxnSpLocks/>
            </p:cNvCxnSpPr>
            <p:nvPr/>
          </p:nvCxnSpPr>
          <p:spPr>
            <a:xfrm>
              <a:off x="2131519" y="4445800"/>
              <a:ext cx="2550319" cy="0"/>
            </a:xfrm>
            <a:prstGeom prst="line">
              <a:avLst/>
            </a:prstGeom>
            <a:ln>
              <a:prstDash val="dash"/>
              <a:tailEnd type="none"/>
            </a:ln>
          </p:spPr>
          <p:style>
            <a:lnRef idx="2">
              <a:schemeClr val="dk1"/>
            </a:lnRef>
            <a:fillRef idx="0">
              <a:schemeClr val="dk1"/>
            </a:fillRef>
            <a:effectRef idx="1">
              <a:schemeClr val="dk1"/>
            </a:effectRef>
            <a:fontRef idx="minor">
              <a:schemeClr val="tx1"/>
            </a:fontRef>
          </p:style>
        </p:cxnSp>
        <p:cxnSp>
          <p:nvCxnSpPr>
            <p:cNvPr id="40" name="直接连接符 39">
              <a:extLst>
                <a:ext uri="{FF2B5EF4-FFF2-40B4-BE49-F238E27FC236}">
                  <a16:creationId xmlns:a16="http://schemas.microsoft.com/office/drawing/2014/main" id="{AFC15A7E-C1FE-9EB4-BF7E-F9FB499D4E6D}"/>
                </a:ext>
              </a:extLst>
            </p:cNvPr>
            <p:cNvCxnSpPr>
              <a:cxnSpLocks/>
            </p:cNvCxnSpPr>
            <p:nvPr/>
          </p:nvCxnSpPr>
          <p:spPr>
            <a:xfrm>
              <a:off x="4681838" y="4445800"/>
              <a:ext cx="1245394" cy="0"/>
            </a:xfrm>
            <a:prstGeom prst="line">
              <a:avLst/>
            </a:prstGeom>
            <a:ln>
              <a:tailEnd type="none"/>
            </a:ln>
          </p:spPr>
          <p:style>
            <a:lnRef idx="2">
              <a:schemeClr val="dk1"/>
            </a:lnRef>
            <a:fillRef idx="0">
              <a:schemeClr val="dk1"/>
            </a:fillRef>
            <a:effectRef idx="1">
              <a:schemeClr val="dk1"/>
            </a:effectRef>
            <a:fontRef idx="minor">
              <a:schemeClr val="tx1"/>
            </a:fontRef>
          </p:style>
        </p:cxnSp>
        <p:cxnSp>
          <p:nvCxnSpPr>
            <p:cNvPr id="45" name="直接连接符 44">
              <a:extLst>
                <a:ext uri="{FF2B5EF4-FFF2-40B4-BE49-F238E27FC236}">
                  <a16:creationId xmlns:a16="http://schemas.microsoft.com/office/drawing/2014/main" id="{22F52AA1-F81A-9864-117B-AB564211E81D}"/>
                </a:ext>
              </a:extLst>
            </p:cNvPr>
            <p:cNvCxnSpPr>
              <a:cxnSpLocks/>
            </p:cNvCxnSpPr>
            <p:nvPr/>
          </p:nvCxnSpPr>
          <p:spPr>
            <a:xfrm>
              <a:off x="2131519" y="5024452"/>
              <a:ext cx="2550319" cy="0"/>
            </a:xfrm>
            <a:prstGeom prst="line">
              <a:avLst/>
            </a:prstGeom>
            <a:ln>
              <a:prstDash val="dash"/>
              <a:tailEnd type="none"/>
            </a:ln>
          </p:spPr>
          <p:style>
            <a:lnRef idx="2">
              <a:schemeClr val="dk1"/>
            </a:lnRef>
            <a:fillRef idx="0">
              <a:schemeClr val="dk1"/>
            </a:fillRef>
            <a:effectRef idx="1">
              <a:schemeClr val="dk1"/>
            </a:effectRef>
            <a:fontRef idx="minor">
              <a:schemeClr val="tx1"/>
            </a:fontRef>
          </p:style>
        </p:cxnSp>
        <p:cxnSp>
          <p:nvCxnSpPr>
            <p:cNvPr id="48" name="直接连接符 47">
              <a:extLst>
                <a:ext uri="{FF2B5EF4-FFF2-40B4-BE49-F238E27FC236}">
                  <a16:creationId xmlns:a16="http://schemas.microsoft.com/office/drawing/2014/main" id="{7F829F17-66BD-508F-F807-70784E05E786}"/>
                </a:ext>
              </a:extLst>
            </p:cNvPr>
            <p:cNvCxnSpPr>
              <a:cxnSpLocks/>
            </p:cNvCxnSpPr>
            <p:nvPr/>
          </p:nvCxnSpPr>
          <p:spPr>
            <a:xfrm>
              <a:off x="6429676" y="5024452"/>
              <a:ext cx="2397917" cy="0"/>
            </a:xfrm>
            <a:prstGeom prst="line">
              <a:avLst/>
            </a:prstGeom>
            <a:ln>
              <a:prstDash val="dash"/>
              <a:tailEnd type="arrow"/>
            </a:ln>
          </p:spPr>
          <p:style>
            <a:lnRef idx="2">
              <a:schemeClr val="dk1"/>
            </a:lnRef>
            <a:fillRef idx="0">
              <a:schemeClr val="dk1"/>
            </a:fillRef>
            <a:effectRef idx="1">
              <a:schemeClr val="dk1"/>
            </a:effectRef>
            <a:fontRef idx="minor">
              <a:schemeClr val="tx1"/>
            </a:fontRef>
          </p:style>
        </p:cxnSp>
        <p:sp>
          <p:nvSpPr>
            <p:cNvPr id="50" name="椭圆 49">
              <a:extLst>
                <a:ext uri="{FF2B5EF4-FFF2-40B4-BE49-F238E27FC236}">
                  <a16:creationId xmlns:a16="http://schemas.microsoft.com/office/drawing/2014/main" id="{5E260EB5-B192-4908-0C79-EEF80E3AF2CA}"/>
                </a:ext>
              </a:extLst>
            </p:cNvPr>
            <p:cNvSpPr/>
            <p:nvPr/>
          </p:nvSpPr>
          <p:spPr>
            <a:xfrm>
              <a:off x="7260730" y="2868406"/>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4B8859DB-FC63-4451-865F-8D207DE808B0}"/>
                </a:ext>
              </a:extLst>
            </p:cNvPr>
            <p:cNvSpPr txBox="1"/>
            <p:nvPr/>
          </p:nvSpPr>
          <p:spPr>
            <a:xfrm>
              <a:off x="6130345" y="2162680"/>
              <a:ext cx="2360779" cy="646331"/>
            </a:xfrm>
            <a:prstGeom prst="rect">
              <a:avLst/>
            </a:prstGeom>
            <a:noFill/>
          </p:spPr>
          <p:txBody>
            <a:bodyPr wrap="square" rtlCol="0">
              <a:spAutoFit/>
            </a:bodyPr>
            <a:lstStyle/>
            <a:p>
              <a:pPr algn="ctr"/>
              <a:r>
                <a:rPr lang="en-US" altLang="zh-CN"/>
                <a:t>Collect results</a:t>
              </a:r>
            </a:p>
            <a:p>
              <a:pPr algn="ctr"/>
              <a:r>
                <a:rPr lang="en-US" altLang="zh-CN"/>
                <a:t>Handle/Send events</a:t>
              </a:r>
              <a:endParaRPr lang="zh-CN" altLang="en-US"/>
            </a:p>
          </p:txBody>
        </p:sp>
        <p:cxnSp>
          <p:nvCxnSpPr>
            <p:cNvPr id="52" name="直接连接符 51">
              <a:extLst>
                <a:ext uri="{FF2B5EF4-FFF2-40B4-BE49-F238E27FC236}">
                  <a16:creationId xmlns:a16="http://schemas.microsoft.com/office/drawing/2014/main" id="{C5A3A6D5-4B82-936E-1861-171968CCB488}"/>
                </a:ext>
              </a:extLst>
            </p:cNvPr>
            <p:cNvCxnSpPr>
              <a:cxnSpLocks/>
              <a:stCxn id="50" idx="0"/>
              <a:endCxn id="53" idx="2"/>
            </p:cNvCxnSpPr>
            <p:nvPr/>
          </p:nvCxnSpPr>
          <p:spPr>
            <a:xfrm flipH="1" flipV="1">
              <a:off x="7310735" y="2809011"/>
              <a:ext cx="1" cy="59395"/>
            </a:xfrm>
            <a:prstGeom prst="line">
              <a:avLst/>
            </a:prstGeom>
            <a:ln w="12700"/>
          </p:spPr>
          <p:style>
            <a:lnRef idx="2">
              <a:schemeClr val="dk1"/>
            </a:lnRef>
            <a:fillRef idx="0">
              <a:schemeClr val="dk1"/>
            </a:fillRef>
            <a:effectRef idx="1">
              <a:schemeClr val="dk1"/>
            </a:effectRef>
            <a:fontRef idx="minor">
              <a:schemeClr val="tx1"/>
            </a:fontRef>
          </p:style>
        </p:cxnSp>
        <p:sp>
          <p:nvSpPr>
            <p:cNvPr id="61" name="椭圆 60">
              <a:extLst>
                <a:ext uri="{FF2B5EF4-FFF2-40B4-BE49-F238E27FC236}">
                  <a16:creationId xmlns:a16="http://schemas.microsoft.com/office/drawing/2014/main" id="{88B39C7C-3AA4-5228-DF3D-A6C40F7202DD}"/>
                </a:ext>
              </a:extLst>
            </p:cNvPr>
            <p:cNvSpPr/>
            <p:nvPr/>
          </p:nvSpPr>
          <p:spPr>
            <a:xfrm>
              <a:off x="8599791" y="2866369"/>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99544018-07DB-DECE-B50A-26C9CD5F9DB5}"/>
                </a:ext>
              </a:extLst>
            </p:cNvPr>
            <p:cNvSpPr txBox="1"/>
            <p:nvPr/>
          </p:nvSpPr>
          <p:spPr>
            <a:xfrm>
              <a:off x="7595239" y="3048726"/>
              <a:ext cx="2109114" cy="646331"/>
            </a:xfrm>
            <a:prstGeom prst="rect">
              <a:avLst/>
            </a:prstGeom>
            <a:noFill/>
          </p:spPr>
          <p:txBody>
            <a:bodyPr wrap="square" rtlCol="0">
              <a:spAutoFit/>
            </a:bodyPr>
            <a:lstStyle/>
            <a:p>
              <a:pPr algn="ctr"/>
              <a:r>
                <a:rPr lang="en-US" altLang="zh-CN"/>
                <a:t>Running flag unset</a:t>
              </a:r>
            </a:p>
            <a:p>
              <a:pPr algn="ctr"/>
              <a:r>
                <a:rPr lang="en-US" altLang="zh-CN"/>
                <a:t>Broadcast</a:t>
              </a:r>
              <a:endParaRPr lang="zh-CN" altLang="en-US"/>
            </a:p>
          </p:txBody>
        </p:sp>
        <p:cxnSp>
          <p:nvCxnSpPr>
            <p:cNvPr id="63" name="直接连接符 62">
              <a:extLst>
                <a:ext uri="{FF2B5EF4-FFF2-40B4-BE49-F238E27FC236}">
                  <a16:creationId xmlns:a16="http://schemas.microsoft.com/office/drawing/2014/main" id="{05006619-E5D8-A3EB-DF6F-E5E9F083E47C}"/>
                </a:ext>
              </a:extLst>
            </p:cNvPr>
            <p:cNvCxnSpPr>
              <a:cxnSpLocks/>
              <a:stCxn id="62" idx="0"/>
              <a:endCxn id="61" idx="4"/>
            </p:cNvCxnSpPr>
            <p:nvPr/>
          </p:nvCxnSpPr>
          <p:spPr>
            <a:xfrm flipV="1">
              <a:off x="8649796" y="2966380"/>
              <a:ext cx="1" cy="82346"/>
            </a:xfrm>
            <a:prstGeom prst="line">
              <a:avLst/>
            </a:prstGeom>
            <a:ln w="12700"/>
          </p:spPr>
          <p:style>
            <a:lnRef idx="2">
              <a:schemeClr val="dk1"/>
            </a:lnRef>
            <a:fillRef idx="0">
              <a:schemeClr val="dk1"/>
            </a:fillRef>
            <a:effectRef idx="1">
              <a:schemeClr val="dk1"/>
            </a:effectRef>
            <a:fontRef idx="minor">
              <a:schemeClr val="tx1"/>
            </a:fontRef>
          </p:style>
        </p:cxnSp>
        <p:grpSp>
          <p:nvGrpSpPr>
            <p:cNvPr id="79" name="组合 78">
              <a:extLst>
                <a:ext uri="{FF2B5EF4-FFF2-40B4-BE49-F238E27FC236}">
                  <a16:creationId xmlns:a16="http://schemas.microsoft.com/office/drawing/2014/main" id="{F7A5187D-741C-8306-08F6-28664357BF7C}"/>
                </a:ext>
              </a:extLst>
            </p:cNvPr>
            <p:cNvGrpSpPr/>
            <p:nvPr/>
          </p:nvGrpSpPr>
          <p:grpSpPr>
            <a:xfrm>
              <a:off x="9779417" y="4420928"/>
              <a:ext cx="1723858" cy="369332"/>
              <a:chOff x="9540992" y="4135178"/>
              <a:chExt cx="1723858" cy="369332"/>
            </a:xfrm>
          </p:grpSpPr>
          <p:cxnSp>
            <p:nvCxnSpPr>
              <p:cNvPr id="75" name="直接连接符 74">
                <a:extLst>
                  <a:ext uri="{FF2B5EF4-FFF2-40B4-BE49-F238E27FC236}">
                    <a16:creationId xmlns:a16="http://schemas.microsoft.com/office/drawing/2014/main" id="{A30D84B0-4381-4FD6-A70F-9693B5D39F30}"/>
                  </a:ext>
                </a:extLst>
              </p:cNvPr>
              <p:cNvCxnSpPr>
                <a:cxnSpLocks/>
              </p:cNvCxnSpPr>
              <p:nvPr/>
            </p:nvCxnSpPr>
            <p:spPr>
              <a:xfrm>
                <a:off x="9540992" y="4319844"/>
                <a:ext cx="608425" cy="0"/>
              </a:xfrm>
              <a:prstGeom prst="line">
                <a:avLst/>
              </a:prstGeom>
              <a:ln>
                <a:prstDash val="dash"/>
                <a:tailEnd type="none"/>
              </a:ln>
            </p:spPr>
            <p:style>
              <a:lnRef idx="2">
                <a:schemeClr val="dk1"/>
              </a:lnRef>
              <a:fillRef idx="0">
                <a:schemeClr val="dk1"/>
              </a:fillRef>
              <a:effectRef idx="1">
                <a:schemeClr val="dk1"/>
              </a:effectRef>
              <a:fontRef idx="minor">
                <a:schemeClr val="tx1"/>
              </a:fontRef>
            </p:style>
          </p:cxnSp>
          <p:sp>
            <p:nvSpPr>
              <p:cNvPr id="78" name="文本框 77">
                <a:extLst>
                  <a:ext uri="{FF2B5EF4-FFF2-40B4-BE49-F238E27FC236}">
                    <a16:creationId xmlns:a16="http://schemas.microsoft.com/office/drawing/2014/main" id="{76582A1A-AC9E-E45B-F8E4-3A0C88A89FBC}"/>
                  </a:ext>
                </a:extLst>
              </p:cNvPr>
              <p:cNvSpPr txBox="1"/>
              <p:nvPr/>
            </p:nvSpPr>
            <p:spPr>
              <a:xfrm>
                <a:off x="10220171" y="4135178"/>
                <a:ext cx="1044679" cy="369332"/>
              </a:xfrm>
              <a:prstGeom prst="rect">
                <a:avLst/>
              </a:prstGeom>
              <a:noFill/>
            </p:spPr>
            <p:txBody>
              <a:bodyPr wrap="square" rtlCol="0">
                <a:spAutoFit/>
              </a:bodyPr>
              <a:lstStyle/>
              <a:p>
                <a:r>
                  <a:rPr lang="en-US" altLang="zh-CN"/>
                  <a:t>Wait</a:t>
                </a:r>
                <a:endParaRPr lang="zh-CN" altLang="en-US"/>
              </a:p>
            </p:txBody>
          </p:sp>
        </p:grpSp>
        <p:grpSp>
          <p:nvGrpSpPr>
            <p:cNvPr id="80" name="组合 79">
              <a:extLst>
                <a:ext uri="{FF2B5EF4-FFF2-40B4-BE49-F238E27FC236}">
                  <a16:creationId xmlns:a16="http://schemas.microsoft.com/office/drawing/2014/main" id="{74E24A51-F5B7-36EF-8AE4-72525B8E2E42}"/>
                </a:ext>
              </a:extLst>
            </p:cNvPr>
            <p:cNvGrpSpPr/>
            <p:nvPr/>
          </p:nvGrpSpPr>
          <p:grpSpPr>
            <a:xfrm>
              <a:off x="9779417" y="4770734"/>
              <a:ext cx="1723858" cy="369332"/>
              <a:chOff x="9540992" y="4135178"/>
              <a:chExt cx="1723858" cy="369332"/>
            </a:xfrm>
          </p:grpSpPr>
          <p:cxnSp>
            <p:nvCxnSpPr>
              <p:cNvPr id="81" name="直接连接符 80">
                <a:extLst>
                  <a:ext uri="{FF2B5EF4-FFF2-40B4-BE49-F238E27FC236}">
                    <a16:creationId xmlns:a16="http://schemas.microsoft.com/office/drawing/2014/main" id="{6843E003-B525-6A40-B03C-7FA07A0FC179}"/>
                  </a:ext>
                </a:extLst>
              </p:cNvPr>
              <p:cNvCxnSpPr>
                <a:cxnSpLocks/>
              </p:cNvCxnSpPr>
              <p:nvPr/>
            </p:nvCxnSpPr>
            <p:spPr>
              <a:xfrm>
                <a:off x="9540992" y="4319844"/>
                <a:ext cx="608425" cy="0"/>
              </a:xfrm>
              <a:prstGeom prst="line">
                <a:avLst/>
              </a:prstGeom>
              <a:ln>
                <a:prstDash val="solid"/>
                <a:tailEnd type="none"/>
              </a:ln>
            </p:spPr>
            <p:style>
              <a:lnRef idx="2">
                <a:schemeClr val="dk1"/>
              </a:lnRef>
              <a:fillRef idx="0">
                <a:schemeClr val="dk1"/>
              </a:fillRef>
              <a:effectRef idx="1">
                <a:schemeClr val="dk1"/>
              </a:effectRef>
              <a:fontRef idx="minor">
                <a:schemeClr val="tx1"/>
              </a:fontRef>
            </p:style>
          </p:cxnSp>
          <p:sp>
            <p:nvSpPr>
              <p:cNvPr id="82" name="文本框 81">
                <a:extLst>
                  <a:ext uri="{FF2B5EF4-FFF2-40B4-BE49-F238E27FC236}">
                    <a16:creationId xmlns:a16="http://schemas.microsoft.com/office/drawing/2014/main" id="{0C8AD4A3-EA27-3006-7728-7344A855D228}"/>
                  </a:ext>
                </a:extLst>
              </p:cNvPr>
              <p:cNvSpPr txBox="1"/>
              <p:nvPr/>
            </p:nvSpPr>
            <p:spPr>
              <a:xfrm>
                <a:off x="10220171" y="4135178"/>
                <a:ext cx="1044679" cy="369332"/>
              </a:xfrm>
              <a:prstGeom prst="rect">
                <a:avLst/>
              </a:prstGeom>
              <a:noFill/>
            </p:spPr>
            <p:txBody>
              <a:bodyPr wrap="square" rtlCol="0">
                <a:spAutoFit/>
              </a:bodyPr>
              <a:lstStyle/>
              <a:p>
                <a:r>
                  <a:rPr lang="en-US" altLang="zh-CN"/>
                  <a:t>Running</a:t>
                </a:r>
                <a:endParaRPr lang="zh-CN" altLang="en-US"/>
              </a:p>
            </p:txBody>
          </p:sp>
        </p:grpSp>
        <p:cxnSp>
          <p:nvCxnSpPr>
            <p:cNvPr id="85" name="直接连接符 84">
              <a:extLst>
                <a:ext uri="{FF2B5EF4-FFF2-40B4-BE49-F238E27FC236}">
                  <a16:creationId xmlns:a16="http://schemas.microsoft.com/office/drawing/2014/main" id="{09A6A935-E836-6203-204E-08CCA366ECAC}"/>
                </a:ext>
              </a:extLst>
            </p:cNvPr>
            <p:cNvCxnSpPr>
              <a:cxnSpLocks/>
            </p:cNvCxnSpPr>
            <p:nvPr/>
          </p:nvCxnSpPr>
          <p:spPr>
            <a:xfrm>
              <a:off x="4681838" y="2921801"/>
              <a:ext cx="1747838" cy="0"/>
            </a:xfrm>
            <a:prstGeom prst="line">
              <a:avLst/>
            </a:prstGeom>
            <a:ln>
              <a:prstDash val="dash"/>
              <a:tailEnd type="none"/>
            </a:ln>
          </p:spPr>
          <p:style>
            <a:lnRef idx="2">
              <a:schemeClr val="dk1"/>
            </a:lnRef>
            <a:fillRef idx="0">
              <a:schemeClr val="dk1"/>
            </a:fillRef>
            <a:effectRef idx="1">
              <a:schemeClr val="dk1"/>
            </a:effectRef>
            <a:fontRef idx="minor">
              <a:schemeClr val="tx1"/>
            </a:fontRef>
          </p:style>
        </p:cxnSp>
        <p:cxnSp>
          <p:nvCxnSpPr>
            <p:cNvPr id="87" name="直接连接符 86">
              <a:extLst>
                <a:ext uri="{FF2B5EF4-FFF2-40B4-BE49-F238E27FC236}">
                  <a16:creationId xmlns:a16="http://schemas.microsoft.com/office/drawing/2014/main" id="{9B83B328-1869-240E-D25C-7436BE2C594E}"/>
                </a:ext>
              </a:extLst>
            </p:cNvPr>
            <p:cNvCxnSpPr>
              <a:cxnSpLocks/>
            </p:cNvCxnSpPr>
            <p:nvPr/>
          </p:nvCxnSpPr>
          <p:spPr>
            <a:xfrm>
              <a:off x="2131519" y="2921801"/>
              <a:ext cx="2550319" cy="0"/>
            </a:xfrm>
            <a:prstGeom prst="line">
              <a:avLst/>
            </a:prstGeom>
            <a:ln>
              <a:tailEnd type="none"/>
            </a:ln>
          </p:spPr>
          <p:style>
            <a:lnRef idx="2">
              <a:schemeClr val="dk1"/>
            </a:lnRef>
            <a:fillRef idx="0">
              <a:schemeClr val="dk1"/>
            </a:fillRef>
            <a:effectRef idx="1">
              <a:schemeClr val="dk1"/>
            </a:effectRef>
            <a:fontRef idx="minor">
              <a:schemeClr val="tx1"/>
            </a:fontRef>
          </p:style>
        </p:cxnSp>
        <p:sp>
          <p:nvSpPr>
            <p:cNvPr id="91" name="椭圆 90">
              <a:extLst>
                <a:ext uri="{FF2B5EF4-FFF2-40B4-BE49-F238E27FC236}">
                  <a16:creationId xmlns:a16="http://schemas.microsoft.com/office/drawing/2014/main" id="{225B5232-B45F-B830-23E9-A39A34B247FE}"/>
                </a:ext>
              </a:extLst>
            </p:cNvPr>
            <p:cNvSpPr/>
            <p:nvPr/>
          </p:nvSpPr>
          <p:spPr>
            <a:xfrm>
              <a:off x="2330082" y="1992648"/>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a:extLst>
                <a:ext uri="{FF2B5EF4-FFF2-40B4-BE49-F238E27FC236}">
                  <a16:creationId xmlns:a16="http://schemas.microsoft.com/office/drawing/2014/main" id="{6D1316BE-E8BC-2068-7E67-2FEDA7BCFC79}"/>
                </a:ext>
              </a:extLst>
            </p:cNvPr>
            <p:cNvSpPr/>
            <p:nvPr/>
          </p:nvSpPr>
          <p:spPr>
            <a:xfrm>
              <a:off x="2335573" y="2875187"/>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3" name="直接连接符 92">
              <a:extLst>
                <a:ext uri="{FF2B5EF4-FFF2-40B4-BE49-F238E27FC236}">
                  <a16:creationId xmlns:a16="http://schemas.microsoft.com/office/drawing/2014/main" id="{88D8DC97-A15D-8743-D38E-EA8A1FD9CF16}"/>
                </a:ext>
              </a:extLst>
            </p:cNvPr>
            <p:cNvCxnSpPr>
              <a:cxnSpLocks/>
              <a:stCxn id="91" idx="4"/>
              <a:endCxn id="92" idx="0"/>
            </p:cNvCxnSpPr>
            <p:nvPr/>
          </p:nvCxnSpPr>
          <p:spPr>
            <a:xfrm>
              <a:off x="2380088" y="2092659"/>
              <a:ext cx="5491" cy="782528"/>
            </a:xfrm>
            <a:prstGeom prst="line">
              <a:avLst/>
            </a:prstGeom>
            <a:ln w="19050">
              <a:headEnd type="arrow"/>
              <a:tailEnd type="none"/>
            </a:ln>
          </p:spPr>
          <p:style>
            <a:lnRef idx="2">
              <a:schemeClr val="dk1"/>
            </a:lnRef>
            <a:fillRef idx="0">
              <a:schemeClr val="dk1"/>
            </a:fillRef>
            <a:effectRef idx="1">
              <a:schemeClr val="dk1"/>
            </a:effectRef>
            <a:fontRef idx="minor">
              <a:schemeClr val="tx1"/>
            </a:fontRef>
          </p:style>
        </p:cxnSp>
        <p:sp>
          <p:nvSpPr>
            <p:cNvPr id="94" name="文本框 93">
              <a:extLst>
                <a:ext uri="{FF2B5EF4-FFF2-40B4-BE49-F238E27FC236}">
                  <a16:creationId xmlns:a16="http://schemas.microsoft.com/office/drawing/2014/main" id="{1AFA3F22-984A-9B5F-4178-43BB8FD07D82}"/>
                </a:ext>
              </a:extLst>
            </p:cNvPr>
            <p:cNvSpPr txBox="1"/>
            <p:nvPr/>
          </p:nvSpPr>
          <p:spPr>
            <a:xfrm>
              <a:off x="2622761" y="1563101"/>
              <a:ext cx="1065247" cy="369332"/>
            </a:xfrm>
            <a:prstGeom prst="rect">
              <a:avLst/>
            </a:prstGeom>
            <a:noFill/>
          </p:spPr>
          <p:txBody>
            <a:bodyPr wrap="square" rtlCol="0">
              <a:spAutoFit/>
            </a:bodyPr>
            <a:lstStyle/>
            <a:p>
              <a:pPr algn="ctr"/>
              <a:r>
                <a:rPr lang="en-US" altLang="zh-CN"/>
                <a:t>Read file</a:t>
              </a:r>
            </a:p>
          </p:txBody>
        </p:sp>
        <p:sp>
          <p:nvSpPr>
            <p:cNvPr id="96" name="文本框 95">
              <a:extLst>
                <a:ext uri="{FF2B5EF4-FFF2-40B4-BE49-F238E27FC236}">
                  <a16:creationId xmlns:a16="http://schemas.microsoft.com/office/drawing/2014/main" id="{47748266-0E10-53DC-DC4D-ACFA7EE8DB7A}"/>
                </a:ext>
              </a:extLst>
            </p:cNvPr>
            <p:cNvSpPr txBox="1"/>
            <p:nvPr/>
          </p:nvSpPr>
          <p:spPr>
            <a:xfrm>
              <a:off x="2015141" y="4550460"/>
              <a:ext cx="2200275" cy="369332"/>
            </a:xfrm>
            <a:prstGeom prst="rect">
              <a:avLst/>
            </a:prstGeom>
            <a:noFill/>
          </p:spPr>
          <p:txBody>
            <a:bodyPr wrap="square" rtlCol="0">
              <a:spAutoFit/>
            </a:bodyPr>
            <a:lstStyle/>
            <a:p>
              <a:r>
                <a:rPr lang="en-US" altLang="zh-CN"/>
                <a:t>Wait after creation</a:t>
              </a:r>
              <a:endParaRPr lang="zh-CN" altLang="en-US"/>
            </a:p>
          </p:txBody>
        </p:sp>
        <p:sp>
          <p:nvSpPr>
            <p:cNvPr id="99" name="文本框 98">
              <a:extLst>
                <a:ext uri="{FF2B5EF4-FFF2-40B4-BE49-F238E27FC236}">
                  <a16:creationId xmlns:a16="http://schemas.microsoft.com/office/drawing/2014/main" id="{D84B770A-172D-A44A-6420-19729F91296E}"/>
                </a:ext>
              </a:extLst>
            </p:cNvPr>
            <p:cNvSpPr txBox="1"/>
            <p:nvPr/>
          </p:nvSpPr>
          <p:spPr>
            <a:xfrm>
              <a:off x="4632489" y="4550460"/>
              <a:ext cx="1467267" cy="369332"/>
            </a:xfrm>
            <a:prstGeom prst="rect">
              <a:avLst/>
            </a:prstGeom>
            <a:noFill/>
          </p:spPr>
          <p:txBody>
            <a:bodyPr wrap="square" rtlCol="0">
              <a:spAutoFit/>
            </a:bodyPr>
            <a:lstStyle/>
            <a:p>
              <a:pPr algn="ctr"/>
              <a:r>
                <a:rPr lang="en-US" altLang="zh-CN"/>
                <a:t>GOL Logic</a:t>
              </a:r>
              <a:endParaRPr lang="zh-CN" altLang="en-US"/>
            </a:p>
          </p:txBody>
        </p:sp>
        <p:sp>
          <p:nvSpPr>
            <p:cNvPr id="100" name="椭圆 99">
              <a:extLst>
                <a:ext uri="{FF2B5EF4-FFF2-40B4-BE49-F238E27FC236}">
                  <a16:creationId xmlns:a16="http://schemas.microsoft.com/office/drawing/2014/main" id="{2FA718BB-FA34-E99D-AF46-EBDEC839BD20}"/>
                </a:ext>
              </a:extLst>
            </p:cNvPr>
            <p:cNvSpPr/>
            <p:nvPr/>
          </p:nvSpPr>
          <p:spPr>
            <a:xfrm>
              <a:off x="5316117" y="4398408"/>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1" name="直接连接符 100">
              <a:extLst>
                <a:ext uri="{FF2B5EF4-FFF2-40B4-BE49-F238E27FC236}">
                  <a16:creationId xmlns:a16="http://schemas.microsoft.com/office/drawing/2014/main" id="{9F4C5EDE-799A-93F4-B3A0-B1FF580540E0}"/>
                </a:ext>
              </a:extLst>
            </p:cNvPr>
            <p:cNvCxnSpPr>
              <a:cxnSpLocks/>
              <a:stCxn id="99" idx="0"/>
              <a:endCxn id="100" idx="4"/>
            </p:cNvCxnSpPr>
            <p:nvPr/>
          </p:nvCxnSpPr>
          <p:spPr>
            <a:xfrm flipV="1">
              <a:off x="5366123" y="4498419"/>
              <a:ext cx="0" cy="52041"/>
            </a:xfrm>
            <a:prstGeom prst="line">
              <a:avLst/>
            </a:prstGeom>
            <a:ln w="12700"/>
          </p:spPr>
          <p:style>
            <a:lnRef idx="2">
              <a:schemeClr val="dk1"/>
            </a:lnRef>
            <a:fillRef idx="0">
              <a:schemeClr val="dk1"/>
            </a:fillRef>
            <a:effectRef idx="1">
              <a:schemeClr val="dk1"/>
            </a:effectRef>
            <a:fontRef idx="minor">
              <a:schemeClr val="tx1"/>
            </a:fontRef>
          </p:style>
        </p:cxnSp>
        <p:sp>
          <p:nvSpPr>
            <p:cNvPr id="105" name="椭圆 104">
              <a:extLst>
                <a:ext uri="{FF2B5EF4-FFF2-40B4-BE49-F238E27FC236}">
                  <a16:creationId xmlns:a16="http://schemas.microsoft.com/office/drawing/2014/main" id="{E930D978-CCEE-2A99-2C43-FF0B908A9AFD}"/>
                </a:ext>
              </a:extLst>
            </p:cNvPr>
            <p:cNvSpPr/>
            <p:nvPr/>
          </p:nvSpPr>
          <p:spPr>
            <a:xfrm>
              <a:off x="5316443" y="4978930"/>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a:extLst>
                <a:ext uri="{FF2B5EF4-FFF2-40B4-BE49-F238E27FC236}">
                  <a16:creationId xmlns:a16="http://schemas.microsoft.com/office/drawing/2014/main" id="{02C03431-F035-7CC6-7DC1-BB929DAA3C98}"/>
                </a:ext>
              </a:extLst>
            </p:cNvPr>
            <p:cNvCxnSpPr>
              <a:cxnSpLocks/>
              <a:stCxn id="99" idx="2"/>
              <a:endCxn id="105" idx="0"/>
            </p:cNvCxnSpPr>
            <p:nvPr/>
          </p:nvCxnSpPr>
          <p:spPr>
            <a:xfrm>
              <a:off x="5366123" y="4919792"/>
              <a:ext cx="326" cy="59138"/>
            </a:xfrm>
            <a:prstGeom prst="line">
              <a:avLst/>
            </a:prstGeom>
            <a:ln w="12700"/>
          </p:spPr>
          <p:style>
            <a:lnRef idx="2">
              <a:schemeClr val="dk1"/>
            </a:lnRef>
            <a:fillRef idx="0">
              <a:schemeClr val="dk1"/>
            </a:fillRef>
            <a:effectRef idx="1">
              <a:schemeClr val="dk1"/>
            </a:effectRef>
            <a:fontRef idx="minor">
              <a:schemeClr val="tx1"/>
            </a:fontRef>
          </p:style>
        </p:cxnSp>
        <p:sp>
          <p:nvSpPr>
            <p:cNvPr id="2" name="文本框 1">
              <a:extLst>
                <a:ext uri="{FF2B5EF4-FFF2-40B4-BE49-F238E27FC236}">
                  <a16:creationId xmlns:a16="http://schemas.microsoft.com/office/drawing/2014/main" id="{45A4ECFD-9090-1EEE-DC8E-B9BAFAF2BFB4}"/>
                </a:ext>
              </a:extLst>
            </p:cNvPr>
            <p:cNvSpPr txBox="1"/>
            <p:nvPr/>
          </p:nvSpPr>
          <p:spPr>
            <a:xfrm>
              <a:off x="1100537" y="1859887"/>
              <a:ext cx="417102" cy="369332"/>
            </a:xfrm>
            <a:prstGeom prst="rect">
              <a:avLst/>
            </a:prstGeom>
            <a:noFill/>
          </p:spPr>
          <p:txBody>
            <a:bodyPr wrap="none" rtlCol="0">
              <a:spAutoFit/>
            </a:bodyPr>
            <a:lstStyle/>
            <a:p>
              <a:pPr algn="ctr"/>
              <a:r>
                <a:rPr lang="en-US" altLang="zh-CN"/>
                <a:t>IO</a:t>
              </a:r>
              <a:endParaRPr lang="zh-CN" altLang="en-US"/>
            </a:p>
          </p:txBody>
        </p:sp>
        <p:sp>
          <p:nvSpPr>
            <p:cNvPr id="11" name="文本框 10">
              <a:extLst>
                <a:ext uri="{FF2B5EF4-FFF2-40B4-BE49-F238E27FC236}">
                  <a16:creationId xmlns:a16="http://schemas.microsoft.com/office/drawing/2014/main" id="{CFCB9896-A82A-3CC9-9A63-B465E84B7B85}"/>
                </a:ext>
              </a:extLst>
            </p:cNvPr>
            <p:cNvSpPr txBox="1"/>
            <p:nvPr/>
          </p:nvSpPr>
          <p:spPr>
            <a:xfrm>
              <a:off x="2380087" y="2172215"/>
              <a:ext cx="1648549" cy="646331"/>
            </a:xfrm>
            <a:prstGeom prst="rect">
              <a:avLst/>
            </a:prstGeom>
            <a:noFill/>
          </p:spPr>
          <p:txBody>
            <a:bodyPr wrap="square" rtlCol="0">
              <a:spAutoFit/>
            </a:bodyPr>
            <a:lstStyle/>
            <a:p>
              <a:r>
                <a:rPr lang="en-US" altLang="zh-CN"/>
                <a:t>Send request</a:t>
              </a:r>
            </a:p>
            <a:p>
              <a:pPr algn="r"/>
              <a:r>
                <a:rPr lang="en-US" altLang="zh-CN"/>
                <a:t>Obtain later</a:t>
              </a:r>
              <a:endParaRPr lang="zh-CN" altLang="en-US"/>
            </a:p>
          </p:txBody>
        </p:sp>
        <p:sp>
          <p:nvSpPr>
            <p:cNvPr id="12" name="椭圆 11">
              <a:extLst>
                <a:ext uri="{FF2B5EF4-FFF2-40B4-BE49-F238E27FC236}">
                  <a16:creationId xmlns:a16="http://schemas.microsoft.com/office/drawing/2014/main" id="{1C6443CF-4E90-F9FF-6DDB-01B59D5E4C80}"/>
                </a:ext>
              </a:extLst>
            </p:cNvPr>
            <p:cNvSpPr/>
            <p:nvPr/>
          </p:nvSpPr>
          <p:spPr>
            <a:xfrm>
              <a:off x="3106030" y="1992647"/>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连接符 12">
              <a:extLst>
                <a:ext uri="{FF2B5EF4-FFF2-40B4-BE49-F238E27FC236}">
                  <a16:creationId xmlns:a16="http://schemas.microsoft.com/office/drawing/2014/main" id="{4B49DED0-3319-01B3-8AF2-C36F9B3B1E32}"/>
                </a:ext>
              </a:extLst>
            </p:cNvPr>
            <p:cNvCxnSpPr>
              <a:cxnSpLocks/>
              <a:stCxn id="12" idx="0"/>
              <a:endCxn id="94" idx="2"/>
            </p:cNvCxnSpPr>
            <p:nvPr/>
          </p:nvCxnSpPr>
          <p:spPr>
            <a:xfrm flipH="1" flipV="1">
              <a:off x="3155385" y="1932433"/>
              <a:ext cx="651" cy="60214"/>
            </a:xfrm>
            <a:prstGeom prst="line">
              <a:avLst/>
            </a:prstGeom>
            <a:ln w="12700"/>
          </p:spPr>
          <p:style>
            <a:lnRef idx="2">
              <a:schemeClr val="dk1"/>
            </a:lnRef>
            <a:fillRef idx="0">
              <a:schemeClr val="dk1"/>
            </a:fillRef>
            <a:effectRef idx="1">
              <a:schemeClr val="dk1"/>
            </a:effectRef>
            <a:fontRef idx="minor">
              <a:schemeClr val="tx1"/>
            </a:fontRef>
          </p:style>
        </p:cxnSp>
        <p:sp>
          <p:nvSpPr>
            <p:cNvPr id="26" name="椭圆 25">
              <a:extLst>
                <a:ext uri="{FF2B5EF4-FFF2-40B4-BE49-F238E27FC236}">
                  <a16:creationId xmlns:a16="http://schemas.microsoft.com/office/drawing/2014/main" id="{3D0658F7-F689-EF12-3223-5E3D2A080E3A}"/>
                </a:ext>
              </a:extLst>
            </p:cNvPr>
            <p:cNvSpPr/>
            <p:nvPr/>
          </p:nvSpPr>
          <p:spPr>
            <a:xfrm>
              <a:off x="3976615" y="1992648"/>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C5202762-556E-112E-77ED-C6C70EE3BC44}"/>
                </a:ext>
              </a:extLst>
            </p:cNvPr>
            <p:cNvSpPr/>
            <p:nvPr/>
          </p:nvSpPr>
          <p:spPr>
            <a:xfrm>
              <a:off x="3982106" y="2875187"/>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a:extLst>
                <a:ext uri="{FF2B5EF4-FFF2-40B4-BE49-F238E27FC236}">
                  <a16:creationId xmlns:a16="http://schemas.microsoft.com/office/drawing/2014/main" id="{B4D4AE5E-E1AC-36FA-7A88-F6FD97D415CF}"/>
                </a:ext>
              </a:extLst>
            </p:cNvPr>
            <p:cNvCxnSpPr>
              <a:cxnSpLocks/>
              <a:stCxn id="26" idx="4"/>
              <a:endCxn id="27" idx="0"/>
            </p:cNvCxnSpPr>
            <p:nvPr/>
          </p:nvCxnSpPr>
          <p:spPr>
            <a:xfrm>
              <a:off x="4026621" y="2092659"/>
              <a:ext cx="5491" cy="782528"/>
            </a:xfrm>
            <a:prstGeom prst="line">
              <a:avLst/>
            </a:prstGeom>
            <a:ln w="19050">
              <a:headEnd type="arrow"/>
              <a:tailEnd type="none"/>
            </a:ln>
          </p:spPr>
          <p:style>
            <a:lnRef idx="2">
              <a:schemeClr val="dk1"/>
            </a:lnRef>
            <a:fillRef idx="0">
              <a:schemeClr val="dk1"/>
            </a:fillRef>
            <a:effectRef idx="1">
              <a:schemeClr val="dk1"/>
            </a:effectRef>
            <a:fontRef idx="minor">
              <a:schemeClr val="tx1"/>
            </a:fontRef>
          </p:style>
        </p:cxnSp>
        <p:sp>
          <p:nvSpPr>
            <p:cNvPr id="38" name="文本框 37">
              <a:extLst>
                <a:ext uri="{FF2B5EF4-FFF2-40B4-BE49-F238E27FC236}">
                  <a16:creationId xmlns:a16="http://schemas.microsoft.com/office/drawing/2014/main" id="{8A68979B-89A6-1B36-2C12-AF652C814D8F}"/>
                </a:ext>
              </a:extLst>
            </p:cNvPr>
            <p:cNvSpPr txBox="1"/>
            <p:nvPr/>
          </p:nvSpPr>
          <p:spPr>
            <a:xfrm>
              <a:off x="8933578" y="2174505"/>
              <a:ext cx="1648549" cy="646331"/>
            </a:xfrm>
            <a:prstGeom prst="rect">
              <a:avLst/>
            </a:prstGeom>
            <a:noFill/>
          </p:spPr>
          <p:txBody>
            <a:bodyPr wrap="square" rtlCol="0">
              <a:spAutoFit/>
            </a:bodyPr>
            <a:lstStyle/>
            <a:p>
              <a:r>
                <a:rPr lang="en-US" altLang="zh-CN"/>
                <a:t>Send request</a:t>
              </a:r>
            </a:p>
            <a:p>
              <a:pPr algn="r"/>
              <a:r>
                <a:rPr lang="en-US" altLang="zh-CN"/>
                <a:t>Check idle</a:t>
              </a:r>
              <a:endParaRPr lang="zh-CN" altLang="en-US"/>
            </a:p>
          </p:txBody>
        </p:sp>
        <p:sp>
          <p:nvSpPr>
            <p:cNvPr id="39" name="椭圆 38">
              <a:extLst>
                <a:ext uri="{FF2B5EF4-FFF2-40B4-BE49-F238E27FC236}">
                  <a16:creationId xmlns:a16="http://schemas.microsoft.com/office/drawing/2014/main" id="{C3F944BE-0F9A-A33D-E9C2-3EFE5BBCEF50}"/>
                </a:ext>
              </a:extLst>
            </p:cNvPr>
            <p:cNvSpPr/>
            <p:nvPr/>
          </p:nvSpPr>
          <p:spPr>
            <a:xfrm>
              <a:off x="9659521" y="1994937"/>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a:extLst>
                <a:ext uri="{FF2B5EF4-FFF2-40B4-BE49-F238E27FC236}">
                  <a16:creationId xmlns:a16="http://schemas.microsoft.com/office/drawing/2014/main" id="{743A24B6-F586-72E5-2DE5-A71D1BC5BD3C}"/>
                </a:ext>
              </a:extLst>
            </p:cNvPr>
            <p:cNvCxnSpPr>
              <a:cxnSpLocks/>
              <a:stCxn id="39" idx="0"/>
              <a:endCxn id="54" idx="2"/>
            </p:cNvCxnSpPr>
            <p:nvPr/>
          </p:nvCxnSpPr>
          <p:spPr>
            <a:xfrm flipH="1" flipV="1">
              <a:off x="9709526" y="1944292"/>
              <a:ext cx="1" cy="50645"/>
            </a:xfrm>
            <a:prstGeom prst="line">
              <a:avLst/>
            </a:prstGeom>
            <a:ln w="12700"/>
          </p:spPr>
          <p:style>
            <a:lnRef idx="2">
              <a:schemeClr val="dk1"/>
            </a:lnRef>
            <a:fillRef idx="0">
              <a:schemeClr val="dk1"/>
            </a:fillRef>
            <a:effectRef idx="1">
              <a:schemeClr val="dk1"/>
            </a:effectRef>
            <a:fontRef idx="minor">
              <a:schemeClr val="tx1"/>
            </a:fontRef>
          </p:style>
        </p:cxnSp>
        <p:sp>
          <p:nvSpPr>
            <p:cNvPr id="42" name="椭圆 41">
              <a:extLst>
                <a:ext uri="{FF2B5EF4-FFF2-40B4-BE49-F238E27FC236}">
                  <a16:creationId xmlns:a16="http://schemas.microsoft.com/office/drawing/2014/main" id="{4A63548E-20AF-BC6C-B8A4-7E988A5428E8}"/>
                </a:ext>
              </a:extLst>
            </p:cNvPr>
            <p:cNvSpPr/>
            <p:nvPr/>
          </p:nvSpPr>
          <p:spPr>
            <a:xfrm>
              <a:off x="10530106" y="1994938"/>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72B71D60-AAE6-C55C-6653-3A592B1F81B4}"/>
                </a:ext>
              </a:extLst>
            </p:cNvPr>
            <p:cNvSpPr/>
            <p:nvPr/>
          </p:nvSpPr>
          <p:spPr>
            <a:xfrm>
              <a:off x="10535597" y="2877477"/>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a:extLst>
                <a:ext uri="{FF2B5EF4-FFF2-40B4-BE49-F238E27FC236}">
                  <a16:creationId xmlns:a16="http://schemas.microsoft.com/office/drawing/2014/main" id="{129874B9-84FB-8136-0810-5CA5DF310D10}"/>
                </a:ext>
              </a:extLst>
            </p:cNvPr>
            <p:cNvCxnSpPr>
              <a:cxnSpLocks/>
              <a:stCxn id="42" idx="4"/>
              <a:endCxn id="43" idx="0"/>
            </p:cNvCxnSpPr>
            <p:nvPr/>
          </p:nvCxnSpPr>
          <p:spPr>
            <a:xfrm>
              <a:off x="10580112" y="2094949"/>
              <a:ext cx="5491" cy="782528"/>
            </a:xfrm>
            <a:prstGeom prst="line">
              <a:avLst/>
            </a:prstGeom>
            <a:ln w="19050">
              <a:headEnd type="arrow"/>
              <a:tailEnd type="none"/>
            </a:ln>
          </p:spPr>
          <p:style>
            <a:lnRef idx="2">
              <a:schemeClr val="dk1"/>
            </a:lnRef>
            <a:fillRef idx="0">
              <a:schemeClr val="dk1"/>
            </a:fillRef>
            <a:effectRef idx="1">
              <a:schemeClr val="dk1"/>
            </a:effectRef>
            <a:fontRef idx="minor">
              <a:schemeClr val="tx1"/>
            </a:fontRef>
          </p:style>
        </p:cxnSp>
        <p:sp>
          <p:nvSpPr>
            <p:cNvPr id="47" name="椭圆 46">
              <a:extLst>
                <a:ext uri="{FF2B5EF4-FFF2-40B4-BE49-F238E27FC236}">
                  <a16:creationId xmlns:a16="http://schemas.microsoft.com/office/drawing/2014/main" id="{7DB176D4-F8C3-7C4B-F66F-91ECFC676700}"/>
                </a:ext>
              </a:extLst>
            </p:cNvPr>
            <p:cNvSpPr/>
            <p:nvPr/>
          </p:nvSpPr>
          <p:spPr>
            <a:xfrm>
              <a:off x="8881116" y="1992647"/>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006E1CBA-172C-C6B7-CB90-72134A7DDC06}"/>
                </a:ext>
              </a:extLst>
            </p:cNvPr>
            <p:cNvSpPr/>
            <p:nvPr/>
          </p:nvSpPr>
          <p:spPr>
            <a:xfrm>
              <a:off x="8886607" y="2875186"/>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直接连接符 50">
              <a:extLst>
                <a:ext uri="{FF2B5EF4-FFF2-40B4-BE49-F238E27FC236}">
                  <a16:creationId xmlns:a16="http://schemas.microsoft.com/office/drawing/2014/main" id="{AF9C6051-F3FC-A032-C647-34706D5A71BB}"/>
                </a:ext>
              </a:extLst>
            </p:cNvPr>
            <p:cNvCxnSpPr>
              <a:cxnSpLocks/>
              <a:stCxn id="47" idx="4"/>
              <a:endCxn id="49" idx="0"/>
            </p:cNvCxnSpPr>
            <p:nvPr/>
          </p:nvCxnSpPr>
          <p:spPr>
            <a:xfrm>
              <a:off x="8931122" y="2092658"/>
              <a:ext cx="5491" cy="782528"/>
            </a:xfrm>
            <a:prstGeom prst="line">
              <a:avLst/>
            </a:prstGeom>
            <a:ln w="19050">
              <a:headEnd type="arrow"/>
              <a:tailEnd type="none"/>
            </a:ln>
          </p:spPr>
          <p:style>
            <a:lnRef idx="2">
              <a:schemeClr val="dk1"/>
            </a:lnRef>
            <a:fillRef idx="0">
              <a:schemeClr val="dk1"/>
            </a:fillRef>
            <a:effectRef idx="1">
              <a:schemeClr val="dk1"/>
            </a:effectRef>
            <a:fontRef idx="minor">
              <a:schemeClr val="tx1"/>
            </a:fontRef>
          </p:style>
        </p:cxnSp>
        <p:sp>
          <p:nvSpPr>
            <p:cNvPr id="54" name="文本框 53">
              <a:extLst>
                <a:ext uri="{FF2B5EF4-FFF2-40B4-BE49-F238E27FC236}">
                  <a16:creationId xmlns:a16="http://schemas.microsoft.com/office/drawing/2014/main" id="{9DF22D01-C42C-BA82-969B-DE921C402155}"/>
                </a:ext>
              </a:extLst>
            </p:cNvPr>
            <p:cNvSpPr txBox="1"/>
            <p:nvPr/>
          </p:nvSpPr>
          <p:spPr>
            <a:xfrm>
              <a:off x="9176902" y="1574960"/>
              <a:ext cx="1065247" cy="369332"/>
            </a:xfrm>
            <a:prstGeom prst="rect">
              <a:avLst/>
            </a:prstGeom>
            <a:noFill/>
          </p:spPr>
          <p:txBody>
            <a:bodyPr wrap="square" rtlCol="0">
              <a:spAutoFit/>
            </a:bodyPr>
            <a:lstStyle/>
            <a:p>
              <a:pPr algn="ctr"/>
              <a:r>
                <a:rPr lang="en-US" altLang="zh-CN"/>
                <a:t>Write file</a:t>
              </a:r>
            </a:p>
          </p:txBody>
        </p:sp>
      </p:grpSp>
    </p:spTree>
    <p:extLst>
      <p:ext uri="{BB962C8B-B14F-4D97-AF65-F5344CB8AC3E}">
        <p14:creationId xmlns:p14="http://schemas.microsoft.com/office/powerpoint/2010/main" val="4181039853"/>
      </p:ext>
    </p:extLst>
  </p:cSld>
  <p:clrMapOvr>
    <a:masterClrMapping/>
  </p:clrMapOvr>
  <mc:AlternateContent xmlns:mc="http://schemas.openxmlformats.org/markup-compatibility/2006" xmlns:p14="http://schemas.microsoft.com/office/powerpoint/2010/main">
    <mc:Choice Requires="p14">
      <p:transition spd="slow" p14:dur="2000" advTm="198948"/>
    </mc:Choice>
    <mc:Fallback xmlns="">
      <p:transition spd="slow" advTm="198948"/>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BB5CAE-16F5-7589-406B-D90013A5679E}"/>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592A7B6A-E40F-F77A-1BDE-F37829260990}"/>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Fault Tolerance</a:t>
            </a:r>
            <a:endParaRPr lang="zh-CN" altLang="en-US" sz="2400"/>
          </a:p>
        </p:txBody>
      </p:sp>
      <p:pic>
        <p:nvPicPr>
          <p:cNvPr id="3" name="屏幕录制 2024-11-13 103352">
            <a:hlinkClick r:id="" action="ppaction://media"/>
            <a:extLst>
              <a:ext uri="{FF2B5EF4-FFF2-40B4-BE49-F238E27FC236}">
                <a16:creationId xmlns:a16="http://schemas.microsoft.com/office/drawing/2014/main" id="{3407AB98-FCC0-E359-266C-7639CFBC681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21695" y="1272306"/>
            <a:ext cx="8148610" cy="5221299"/>
          </a:xfrm>
          <a:prstGeom prst="rect">
            <a:avLst/>
          </a:prstGeom>
        </p:spPr>
      </p:pic>
    </p:spTree>
    <p:extLst>
      <p:ext uri="{BB962C8B-B14F-4D97-AF65-F5344CB8AC3E}">
        <p14:creationId xmlns:p14="http://schemas.microsoft.com/office/powerpoint/2010/main" val="3643306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1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BB5CAE-16F5-7589-406B-D90013A5679E}"/>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592A7B6A-E40F-F77A-1BDE-F37829260990}"/>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Benchmarks</a:t>
            </a:r>
            <a:endParaRPr lang="zh-CN" altLang="en-US" sz="2400"/>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加载项 1">
                <a:extLst>
                  <a:ext uri="{FF2B5EF4-FFF2-40B4-BE49-F238E27FC236}">
                    <a16:creationId xmlns:a16="http://schemas.microsoft.com/office/drawing/2014/main" id="{8A6525D9-B906-29CD-A8EC-48D6D8AFB892}"/>
                  </a:ext>
                </a:extLst>
              </p:cNvPr>
              <p:cNvGraphicFramePr>
                <a:graphicFrameLocks noGrp="1"/>
              </p:cNvGraphicFramePr>
              <p:nvPr>
                <p:extLst>
                  <p:ext uri="{D42A27DB-BD31-4B8C-83A1-F6EECF244321}">
                    <p14:modId xmlns:p14="http://schemas.microsoft.com/office/powerpoint/2010/main" val="1476693525"/>
                  </p:ext>
                </p:extLst>
              </p:nvPr>
            </p:nvGraphicFramePr>
            <p:xfrm>
              <a:off x="1466254" y="1607653"/>
              <a:ext cx="9259491" cy="5462290"/>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加载项 1">
                <a:extLst>
                  <a:ext uri="{FF2B5EF4-FFF2-40B4-BE49-F238E27FC236}">
                    <a16:creationId xmlns:a16="http://schemas.microsoft.com/office/drawing/2014/main" id="{8A6525D9-B906-29CD-A8EC-48D6D8AFB892}"/>
                  </a:ext>
                </a:extLst>
              </p:cNvPr>
              <p:cNvPicPr>
                <a:picLocks noGrp="1" noRot="1" noChangeAspect="1" noMove="1" noResize="1" noEditPoints="1" noAdjustHandles="1" noChangeArrowheads="1" noChangeShapeType="1"/>
              </p:cNvPicPr>
              <p:nvPr/>
            </p:nvPicPr>
            <p:blipFill>
              <a:blip r:embed="rId3"/>
              <a:stretch>
                <a:fillRect/>
              </a:stretch>
            </p:blipFill>
            <p:spPr>
              <a:xfrm>
                <a:off x="1466254" y="1607653"/>
                <a:ext cx="9259491" cy="5462290"/>
              </a:xfrm>
              <a:prstGeom prst="rect">
                <a:avLst/>
              </a:prstGeom>
            </p:spPr>
          </p:pic>
        </mc:Fallback>
      </mc:AlternateContent>
      <p:sp>
        <p:nvSpPr>
          <p:cNvPr id="4" name="矩形 3">
            <a:extLst>
              <a:ext uri="{FF2B5EF4-FFF2-40B4-BE49-F238E27FC236}">
                <a16:creationId xmlns:a16="http://schemas.microsoft.com/office/drawing/2014/main" id="{E4A57D59-2FB9-DF16-12E6-DAD7DBCFDD15}"/>
              </a:ext>
            </a:extLst>
          </p:cNvPr>
          <p:cNvSpPr/>
          <p:nvPr/>
        </p:nvSpPr>
        <p:spPr>
          <a:xfrm>
            <a:off x="10408445" y="1354943"/>
            <a:ext cx="685800" cy="5715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69455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7F8E4C-A677-95B5-A7F9-724CBE874C8E}"/>
            </a:ext>
          </a:extLst>
        </p:cNvPr>
        <p:cNvGrpSpPr/>
        <p:nvPr/>
      </p:nvGrpSpPr>
      <p:grpSpPr>
        <a:xfrm>
          <a:off x="0" y="0"/>
          <a:ext cx="0" cy="0"/>
          <a:chOff x="0" y="0"/>
          <a:chExt cx="0" cy="0"/>
        </a:xfrm>
      </p:grpSpPr>
      <p:sp>
        <p:nvSpPr>
          <p:cNvPr id="24" name="文本框 23">
            <a:extLst>
              <a:ext uri="{FF2B5EF4-FFF2-40B4-BE49-F238E27FC236}">
                <a16:creationId xmlns:a16="http://schemas.microsoft.com/office/drawing/2014/main" id="{E01BD4C1-F0DB-B29A-CDE9-2517927C4D9A}"/>
              </a:ext>
            </a:extLst>
          </p:cNvPr>
          <p:cNvSpPr txBox="1"/>
          <p:nvPr/>
        </p:nvSpPr>
        <p:spPr>
          <a:xfrm>
            <a:off x="514349" y="550374"/>
            <a:ext cx="4118139" cy="461665"/>
          </a:xfrm>
          <a:prstGeom prst="rect">
            <a:avLst/>
          </a:prstGeom>
          <a:noFill/>
        </p:spPr>
        <p:txBody>
          <a:bodyPr wrap="square" rtlCol="0">
            <a:spAutoFit/>
          </a:bodyPr>
          <a:lstStyle/>
          <a:p>
            <a:r>
              <a:rPr lang="en-US" altLang="zh-CN" sz="2400"/>
              <a:t>Distributed: Benchmarks</a:t>
            </a:r>
            <a:endParaRPr lang="zh-CN" altLang="en-US" sz="2400"/>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5" name="Add-in" descr="Microsoft Power BI 的加载项内容。">
                <a:extLst>
                  <a:ext uri="{FF2B5EF4-FFF2-40B4-BE49-F238E27FC236}">
                    <a16:creationId xmlns:a16="http://schemas.microsoft.com/office/drawing/2014/main" id="{E5A005ED-D4A7-4335-D374-10DAB8892E62}"/>
                  </a:ext>
                </a:extLst>
              </p:cNvPr>
              <p:cNvGraphicFramePr>
                <a:graphicFrameLocks noGrp="1"/>
              </p:cNvGraphicFramePr>
              <p:nvPr>
                <p:extLst>
                  <p:ext uri="{D42A27DB-BD31-4B8C-83A1-F6EECF244321}">
                    <p14:modId xmlns:p14="http://schemas.microsoft.com/office/powerpoint/2010/main" val="2897368846"/>
                  </p:ext>
                </p:extLst>
              </p:nvPr>
            </p:nvGraphicFramePr>
            <p:xfrm>
              <a:off x="948674" y="1170880"/>
              <a:ext cx="10259869" cy="594429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5" name="Add-in" descr="Microsoft Power BI 的加载项内容。">
                <a:extLst>
                  <a:ext uri="{FF2B5EF4-FFF2-40B4-BE49-F238E27FC236}">
                    <a16:creationId xmlns:a16="http://schemas.microsoft.com/office/drawing/2014/main" id="{E5A005ED-D4A7-4335-D374-10DAB8892E62}"/>
                  </a:ext>
                </a:extLst>
              </p:cNvPr>
              <p:cNvPicPr>
                <a:picLocks noGrp="1" noRot="1" noChangeAspect="1" noMove="1" noResize="1" noEditPoints="1" noAdjustHandles="1" noChangeArrowheads="1" noChangeShapeType="1"/>
              </p:cNvPicPr>
              <p:nvPr/>
            </p:nvPicPr>
            <p:blipFill>
              <a:blip r:embed="rId3"/>
              <a:stretch>
                <a:fillRect/>
              </a:stretch>
            </p:blipFill>
            <p:spPr>
              <a:xfrm>
                <a:off x="948674" y="1170880"/>
                <a:ext cx="10259869" cy="5944296"/>
              </a:xfrm>
              <a:prstGeom prst="rect">
                <a:avLst/>
              </a:prstGeom>
            </p:spPr>
          </p:pic>
        </mc:Fallback>
      </mc:AlternateContent>
      <p:sp>
        <p:nvSpPr>
          <p:cNvPr id="6" name="矩形 5">
            <a:extLst>
              <a:ext uri="{FF2B5EF4-FFF2-40B4-BE49-F238E27FC236}">
                <a16:creationId xmlns:a16="http://schemas.microsoft.com/office/drawing/2014/main" id="{A8D73ACD-3C94-9D25-A446-F152DC551836}"/>
              </a:ext>
            </a:extLst>
          </p:cNvPr>
          <p:cNvSpPr/>
          <p:nvPr/>
        </p:nvSpPr>
        <p:spPr>
          <a:xfrm>
            <a:off x="10900426" y="1114425"/>
            <a:ext cx="685800" cy="594429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562691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1B6E8E-C5D3-96AA-7B9E-270B0C0DE62D}"/>
            </a:ext>
          </a:extLst>
        </p:cNvPr>
        <p:cNvGrpSpPr/>
        <p:nvPr/>
      </p:nvGrpSpPr>
      <p:grpSpPr>
        <a:xfrm>
          <a:off x="0" y="0"/>
          <a:ext cx="0" cy="0"/>
          <a:chOff x="0" y="0"/>
          <a:chExt cx="0" cy="0"/>
        </a:xfrm>
      </p:grpSpPr>
      <p:sp>
        <p:nvSpPr>
          <p:cNvPr id="20" name="文本框 19">
            <a:extLst>
              <a:ext uri="{FF2B5EF4-FFF2-40B4-BE49-F238E27FC236}">
                <a16:creationId xmlns:a16="http://schemas.microsoft.com/office/drawing/2014/main" id="{CD3EF55B-C7EB-70BA-EF33-76AB3DE61944}"/>
              </a:ext>
            </a:extLst>
          </p:cNvPr>
          <p:cNvSpPr txBox="1"/>
          <p:nvPr/>
        </p:nvSpPr>
        <p:spPr>
          <a:xfrm>
            <a:off x="1096209" y="1566522"/>
            <a:ext cx="9999581" cy="2010807"/>
          </a:xfrm>
          <a:prstGeom prst="rect">
            <a:avLst/>
          </a:prstGeom>
          <a:noFill/>
        </p:spPr>
        <p:txBody>
          <a:bodyPr wrap="square" rtlCol="0">
            <a:spAutoFit/>
          </a:bodyPr>
          <a:lstStyle/>
          <a:p>
            <a:pPr>
              <a:spcAft>
                <a:spcPts val="1000"/>
              </a:spcAft>
            </a:pPr>
            <a:r>
              <a:rPr lang="en-US" altLang="zh-CN" dirty="0"/>
              <a:t>We allocate works for each worker by dividing matrix into evenly sized blocks instead of strips.</a:t>
            </a:r>
          </a:p>
          <a:p>
            <a:pPr>
              <a:spcAft>
                <a:spcPts val="1000"/>
              </a:spcAft>
            </a:pPr>
            <a:r>
              <a:rPr lang="en-US" altLang="zh-CN" dirty="0"/>
              <a:t>This is implemented as the </a:t>
            </a:r>
            <a:r>
              <a:rPr lang="en-US" altLang="zh-CN" dirty="0" err="1">
                <a:latin typeface="Consolas" panose="020B0609020204030204" pitchFamily="49" charset="0"/>
              </a:rPr>
              <a:t>divideIntoBlocks</a:t>
            </a:r>
            <a:r>
              <a:rPr lang="en-US" altLang="zh-CN" dirty="0"/>
              <a:t> function in </a:t>
            </a:r>
            <a:r>
              <a:rPr lang="en-US" altLang="zh-CN" dirty="0" err="1"/>
              <a:t>distributor.go</a:t>
            </a:r>
            <a:r>
              <a:rPr lang="en-US" altLang="zh-CN" dirty="0"/>
              <a:t>. This function returns a slice of an anonymous structure, which contains two positions as fields, one for the top-left corner of block and one for bottom-right corner (not inclusive) of block.</a:t>
            </a:r>
          </a:p>
          <a:p>
            <a:pPr>
              <a:spcAft>
                <a:spcPts val="1000"/>
              </a:spcAft>
            </a:pPr>
            <a:r>
              <a:rPr lang="en-US" altLang="zh-CN" dirty="0"/>
              <a:t>This function has a limitation that it does not accept prime number of threads, prime number will be floored to nearest composite number.</a:t>
            </a:r>
          </a:p>
        </p:txBody>
      </p:sp>
      <p:sp>
        <p:nvSpPr>
          <p:cNvPr id="21" name="文本框 20">
            <a:extLst>
              <a:ext uri="{FF2B5EF4-FFF2-40B4-BE49-F238E27FC236}">
                <a16:creationId xmlns:a16="http://schemas.microsoft.com/office/drawing/2014/main" id="{28505C04-58A8-8FD8-574A-C7E1ABE621C1}"/>
              </a:ext>
            </a:extLst>
          </p:cNvPr>
          <p:cNvSpPr txBox="1"/>
          <p:nvPr/>
        </p:nvSpPr>
        <p:spPr>
          <a:xfrm>
            <a:off x="514349" y="550374"/>
            <a:ext cx="4728607" cy="461665"/>
          </a:xfrm>
          <a:prstGeom prst="rect">
            <a:avLst/>
          </a:prstGeom>
          <a:noFill/>
        </p:spPr>
        <p:txBody>
          <a:bodyPr wrap="square" rtlCol="0">
            <a:spAutoFit/>
          </a:bodyPr>
          <a:lstStyle/>
          <a:p>
            <a:r>
              <a:rPr lang="en-US" altLang="zh-CN" sz="2400"/>
              <a:t>Parallel: Divide Matrix Into Blocks</a:t>
            </a:r>
            <a:endParaRPr lang="zh-CN" altLang="en-US" sz="2400"/>
          </a:p>
        </p:txBody>
      </p:sp>
    </p:spTree>
    <p:extLst>
      <p:ext uri="{BB962C8B-B14F-4D97-AF65-F5344CB8AC3E}">
        <p14:creationId xmlns:p14="http://schemas.microsoft.com/office/powerpoint/2010/main" val="4116672280"/>
      </p:ext>
    </p:extLst>
  </p:cSld>
  <p:clrMapOvr>
    <a:masterClrMapping/>
  </p:clrMapOvr>
  <mc:AlternateContent xmlns:mc="http://schemas.openxmlformats.org/markup-compatibility/2006" xmlns:p14="http://schemas.microsoft.com/office/powerpoint/2010/main">
    <mc:Choice Requires="p14">
      <p:transition spd="slow" p14:dur="2000" advTm="18639"/>
    </mc:Choice>
    <mc:Fallback xmlns="">
      <p:transition spd="slow" advTm="1863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7F145C-F9EE-D941-E557-18F20A07FE75}"/>
            </a:ext>
          </a:extLst>
        </p:cNvPr>
        <p:cNvGrpSpPr/>
        <p:nvPr/>
      </p:nvGrpSpPr>
      <p:grpSpPr>
        <a:xfrm>
          <a:off x="0" y="0"/>
          <a:ext cx="0" cy="0"/>
          <a:chOff x="0" y="0"/>
          <a:chExt cx="0" cy="0"/>
        </a:xfrm>
      </p:grpSpPr>
      <p:sp>
        <p:nvSpPr>
          <p:cNvPr id="20" name="文本框 19">
            <a:extLst>
              <a:ext uri="{FF2B5EF4-FFF2-40B4-BE49-F238E27FC236}">
                <a16:creationId xmlns:a16="http://schemas.microsoft.com/office/drawing/2014/main" id="{5074BC11-2519-3DE7-423F-5A65F0D54FBE}"/>
              </a:ext>
            </a:extLst>
          </p:cNvPr>
          <p:cNvSpPr txBox="1"/>
          <p:nvPr/>
        </p:nvSpPr>
        <p:spPr>
          <a:xfrm>
            <a:off x="1096209" y="1566522"/>
            <a:ext cx="9999581" cy="2672526"/>
          </a:xfrm>
          <a:prstGeom prst="rect">
            <a:avLst/>
          </a:prstGeom>
          <a:noFill/>
        </p:spPr>
        <p:txBody>
          <a:bodyPr wrap="square" rtlCol="0">
            <a:spAutoFit/>
          </a:bodyPr>
          <a:lstStyle/>
          <a:p>
            <a:pPr>
              <a:spcAft>
                <a:spcPts val="1000"/>
              </a:spcAft>
            </a:pPr>
            <a:r>
              <a:rPr lang="en-US" altLang="zh-CN"/>
              <a:t>All worker goroutines are created before the evaluation loop:</a:t>
            </a:r>
          </a:p>
          <a:p>
            <a:pPr marL="342900" indent="-342900">
              <a:spcAft>
                <a:spcPts val="1000"/>
              </a:spcAft>
              <a:buAutoNum type="arabicPeriod"/>
            </a:pPr>
            <a:r>
              <a:rPr lang="en-US" altLang="zh-CN"/>
              <a:t>Status variables and </a:t>
            </a:r>
            <a:r>
              <a:rPr lang="en-GB" altLang="zh-CN"/>
              <a:t>synchronisation</a:t>
            </a:r>
            <a:r>
              <a:rPr lang="en-US" altLang="zh-CN"/>
              <a:t> primitives are created.</a:t>
            </a:r>
          </a:p>
          <a:p>
            <a:pPr marL="342900" indent="-342900">
              <a:spcAft>
                <a:spcPts val="1000"/>
              </a:spcAft>
              <a:buAutoNum type="arabicPeriod"/>
            </a:pPr>
            <a:r>
              <a:rPr lang="en-US" altLang="zh-CN"/>
              <a:t>Relevant information for each </a:t>
            </a:r>
            <a:r>
              <a:rPr lang="en-GB" altLang="zh-CN"/>
              <a:t>worker</a:t>
            </a:r>
            <a:r>
              <a:rPr lang="en-US" altLang="zh-CN"/>
              <a:t> is stored in structure called </a:t>
            </a:r>
            <a:r>
              <a:rPr lang="en-US" altLang="zh-CN">
                <a:latin typeface="Consolas" panose="020B0609020204030204" pitchFamily="49" charset="0"/>
              </a:rPr>
              <a:t>WorkerParams</a:t>
            </a:r>
            <a:r>
              <a:rPr lang="en-US" altLang="zh-CN"/>
              <a:t>.</a:t>
            </a:r>
          </a:p>
          <a:p>
            <a:pPr marL="342900" indent="-342900">
              <a:spcAft>
                <a:spcPts val="1000"/>
              </a:spcAft>
              <a:buAutoNum type="arabicPeriod"/>
            </a:pPr>
            <a:r>
              <a:rPr lang="en-GB" altLang="zh-CN"/>
              <a:t>Workers are created with said structures passed in.</a:t>
            </a:r>
          </a:p>
          <a:p>
            <a:pPr marL="342900" indent="-342900">
              <a:spcAft>
                <a:spcPts val="1000"/>
              </a:spcAft>
              <a:buAutoNum type="arabicPeriod"/>
            </a:pPr>
            <a:r>
              <a:rPr lang="en-GB" altLang="zh-CN"/>
              <a:t>Workers immediately acquires locker of condition variable, send an empty result to channel to notify the distributor that this worker is ready, and then wait on condition variable.</a:t>
            </a:r>
          </a:p>
          <a:p>
            <a:pPr marL="342900" indent="-342900">
              <a:spcAft>
                <a:spcPts val="1000"/>
              </a:spcAft>
              <a:buAutoNum type="arabicPeriod"/>
            </a:pPr>
            <a:r>
              <a:rPr lang="en-GB" altLang="zh-CN"/>
              <a:t>Distributor read the empty result from channel.</a:t>
            </a:r>
          </a:p>
        </p:txBody>
      </p:sp>
      <p:sp>
        <p:nvSpPr>
          <p:cNvPr id="21" name="文本框 20">
            <a:extLst>
              <a:ext uri="{FF2B5EF4-FFF2-40B4-BE49-F238E27FC236}">
                <a16:creationId xmlns:a16="http://schemas.microsoft.com/office/drawing/2014/main" id="{C974ACB4-46B8-08D2-B7B7-F13B8CC39206}"/>
              </a:ext>
            </a:extLst>
          </p:cNvPr>
          <p:cNvSpPr txBox="1"/>
          <p:nvPr/>
        </p:nvSpPr>
        <p:spPr>
          <a:xfrm>
            <a:off x="514349" y="550374"/>
            <a:ext cx="4728607" cy="461665"/>
          </a:xfrm>
          <a:prstGeom prst="rect">
            <a:avLst/>
          </a:prstGeom>
          <a:noFill/>
        </p:spPr>
        <p:txBody>
          <a:bodyPr wrap="square" rtlCol="0">
            <a:spAutoFit/>
          </a:bodyPr>
          <a:lstStyle/>
          <a:p>
            <a:r>
              <a:rPr lang="en-US" altLang="zh-CN" sz="2400"/>
              <a:t>Parallel: Dispatch Tasks</a:t>
            </a:r>
            <a:endParaRPr lang="zh-CN" altLang="en-US" sz="2400"/>
          </a:p>
        </p:txBody>
      </p:sp>
    </p:spTree>
    <p:extLst>
      <p:ext uri="{BB962C8B-B14F-4D97-AF65-F5344CB8AC3E}">
        <p14:creationId xmlns:p14="http://schemas.microsoft.com/office/powerpoint/2010/main" val="1502131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CB9D3-C6AA-B7BA-B1AC-FD2601AFD22B}"/>
            </a:ext>
          </a:extLst>
        </p:cNvPr>
        <p:cNvGrpSpPr/>
        <p:nvPr/>
      </p:nvGrpSpPr>
      <p:grpSpPr>
        <a:xfrm>
          <a:off x="0" y="0"/>
          <a:ext cx="0" cy="0"/>
          <a:chOff x="0" y="0"/>
          <a:chExt cx="0" cy="0"/>
        </a:xfrm>
      </p:grpSpPr>
      <p:sp>
        <p:nvSpPr>
          <p:cNvPr id="20" name="文本框 19">
            <a:extLst>
              <a:ext uri="{FF2B5EF4-FFF2-40B4-BE49-F238E27FC236}">
                <a16:creationId xmlns:a16="http://schemas.microsoft.com/office/drawing/2014/main" id="{2D8B8FFB-0C23-961E-315B-C753DB994FB8}"/>
              </a:ext>
            </a:extLst>
          </p:cNvPr>
          <p:cNvSpPr txBox="1"/>
          <p:nvPr/>
        </p:nvSpPr>
        <p:spPr>
          <a:xfrm>
            <a:off x="1096209" y="1566522"/>
            <a:ext cx="9999581" cy="3226524"/>
          </a:xfrm>
          <a:prstGeom prst="rect">
            <a:avLst/>
          </a:prstGeom>
          <a:noFill/>
        </p:spPr>
        <p:txBody>
          <a:bodyPr wrap="square" rtlCol="0">
            <a:spAutoFit/>
          </a:bodyPr>
          <a:lstStyle/>
          <a:p>
            <a:pPr>
              <a:spcAft>
                <a:spcPts val="1000"/>
              </a:spcAft>
            </a:pPr>
            <a:r>
              <a:rPr lang="en-GB" altLang="zh-CN"/>
              <a:t>We have a </a:t>
            </a:r>
            <a:r>
              <a:rPr lang="en-GB" altLang="zh-CN">
                <a:latin typeface="Consolas" panose="020B0609020204030204" pitchFamily="49" charset="0"/>
              </a:rPr>
              <a:t>Matrix</a:t>
            </a:r>
            <a:r>
              <a:rPr lang="en-GB" altLang="zh-CN"/>
              <a:t> structure storing pixel values of the image, its width and height, and an extra 2D slice storing the counts of surrounding alive cells for every cell in the matrix.</a:t>
            </a:r>
          </a:p>
          <a:p>
            <a:pPr>
              <a:spcAft>
                <a:spcPts val="1000"/>
              </a:spcAft>
            </a:pPr>
            <a:r>
              <a:rPr lang="en-GB" altLang="zh-CN"/>
              <a:t>The </a:t>
            </a:r>
            <a:r>
              <a:rPr lang="en-GB" altLang="zh-CN">
                <a:latin typeface="Consolas" panose="020B0609020204030204" pitchFamily="49" charset="0"/>
              </a:rPr>
              <a:t>Matrix</a:t>
            </a:r>
            <a:r>
              <a:rPr lang="en-GB" altLang="zh-CN"/>
              <a:t> structure provides three methods:</a:t>
            </a:r>
          </a:p>
          <a:p>
            <a:pPr marL="285750" indent="-285750">
              <a:spcAft>
                <a:spcPts val="1000"/>
              </a:spcAft>
              <a:buFont typeface="Arial" panose="020B0604020202020204" pitchFamily="34" charset="0"/>
              <a:buChar char="•"/>
            </a:pPr>
            <a:r>
              <a:rPr lang="en-GB" altLang="zh-CN">
                <a:latin typeface="Consolas" panose="020B0609020204030204" pitchFamily="49" charset="0"/>
              </a:rPr>
              <a:t>getSurrounding</a:t>
            </a:r>
            <a:r>
              <a:rPr lang="en-GB" altLang="zh-CN"/>
              <a:t> is used to get the positions of eight surrounding cells for a specific cells.</a:t>
            </a:r>
          </a:p>
          <a:p>
            <a:pPr marL="285750" indent="-285750">
              <a:spcAft>
                <a:spcPts val="1000"/>
              </a:spcAft>
              <a:buFont typeface="Arial" panose="020B0604020202020204" pitchFamily="34" charset="0"/>
              <a:buChar char="•"/>
            </a:pPr>
            <a:r>
              <a:rPr lang="en-GB" altLang="zh-CN">
                <a:latin typeface="Consolas" panose="020B0609020204030204" pitchFamily="49" charset="0"/>
              </a:rPr>
              <a:t>checkAndFlip</a:t>
            </a:r>
            <a:r>
              <a:rPr lang="en-GB" altLang="zh-CN"/>
              <a:t> and </a:t>
            </a:r>
            <a:r>
              <a:rPr lang="en-GB" altLang="zh-CN">
                <a:latin typeface="Consolas" panose="020B0609020204030204" pitchFamily="49" charset="0"/>
              </a:rPr>
              <a:t>checkAndFlipUnsafe</a:t>
            </a:r>
            <a:r>
              <a:rPr lang="en-GB" altLang="zh-CN"/>
              <a:t> are two functions transforming status of cells in different ways.</a:t>
            </a:r>
          </a:p>
          <a:p>
            <a:pPr>
              <a:spcAft>
                <a:spcPts val="1000"/>
              </a:spcAft>
            </a:pPr>
            <a:r>
              <a:rPr lang="en-GB" altLang="zh-CN"/>
              <a:t>This surrounding count 2D slice is maintained during evaluation. Any flipping in cells causes the surrounding counts of its surrounding cells to change.</a:t>
            </a:r>
          </a:p>
          <a:p>
            <a:pPr>
              <a:spcAft>
                <a:spcPts val="1000"/>
              </a:spcAft>
            </a:pPr>
            <a:r>
              <a:rPr lang="en-GB" altLang="zh-CN"/>
              <a:t>The introduction of surrounding counts reduces workload but produces data races.</a:t>
            </a:r>
          </a:p>
        </p:txBody>
      </p:sp>
      <p:sp>
        <p:nvSpPr>
          <p:cNvPr id="21" name="文本框 20">
            <a:extLst>
              <a:ext uri="{FF2B5EF4-FFF2-40B4-BE49-F238E27FC236}">
                <a16:creationId xmlns:a16="http://schemas.microsoft.com/office/drawing/2014/main" id="{3EE5A6BD-93E2-4077-0AB1-9648BC6A74B7}"/>
              </a:ext>
            </a:extLst>
          </p:cNvPr>
          <p:cNvSpPr txBox="1"/>
          <p:nvPr/>
        </p:nvSpPr>
        <p:spPr>
          <a:xfrm>
            <a:off x="514349" y="550374"/>
            <a:ext cx="9276856" cy="461665"/>
          </a:xfrm>
          <a:prstGeom prst="rect">
            <a:avLst/>
          </a:prstGeom>
          <a:noFill/>
        </p:spPr>
        <p:txBody>
          <a:bodyPr wrap="square" rtlCol="0">
            <a:spAutoFit/>
          </a:bodyPr>
          <a:lstStyle/>
          <a:p>
            <a:r>
              <a:rPr lang="en-US" altLang="zh-CN" sz="2400"/>
              <a:t>Parallel: Matrix Structure and Counts of Surrounding Alive Cells</a:t>
            </a:r>
            <a:endParaRPr lang="zh-CN" altLang="en-US" sz="2400"/>
          </a:p>
        </p:txBody>
      </p:sp>
    </p:spTree>
    <p:extLst>
      <p:ext uri="{BB962C8B-B14F-4D97-AF65-F5344CB8AC3E}">
        <p14:creationId xmlns:p14="http://schemas.microsoft.com/office/powerpoint/2010/main" val="1198773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4E2B33-5E7F-9E34-1DC7-1C153B6F3CDA}"/>
            </a:ext>
          </a:extLst>
        </p:cNvPr>
        <p:cNvGrpSpPr/>
        <p:nvPr/>
      </p:nvGrpSpPr>
      <p:grpSpPr>
        <a:xfrm>
          <a:off x="0" y="0"/>
          <a:ext cx="0" cy="0"/>
          <a:chOff x="0" y="0"/>
          <a:chExt cx="0" cy="0"/>
        </a:xfrm>
      </p:grpSpPr>
      <p:graphicFrame>
        <p:nvGraphicFramePr>
          <p:cNvPr id="9" name="表格 8">
            <a:extLst>
              <a:ext uri="{FF2B5EF4-FFF2-40B4-BE49-F238E27FC236}">
                <a16:creationId xmlns:a16="http://schemas.microsoft.com/office/drawing/2014/main" id="{C55CDA60-3248-97FF-6025-0CE165F4C8ED}"/>
              </a:ext>
            </a:extLst>
          </p:cNvPr>
          <p:cNvGraphicFramePr>
            <a:graphicFrameLocks noGrp="1"/>
          </p:cNvGraphicFramePr>
          <p:nvPr>
            <p:extLst>
              <p:ext uri="{D42A27DB-BD31-4B8C-83A1-F6EECF244321}">
                <p14:modId xmlns:p14="http://schemas.microsoft.com/office/powerpoint/2010/main" val="3281222409"/>
              </p:ext>
            </p:extLst>
          </p:nvPr>
        </p:nvGraphicFramePr>
        <p:xfrm>
          <a:off x="1206665" y="2748720"/>
          <a:ext cx="1589976" cy="1594876"/>
        </p:xfrm>
        <a:graphic>
          <a:graphicData uri="http://schemas.openxmlformats.org/drawingml/2006/table">
            <a:tbl>
              <a:tblPr firstRow="1" bandRow="1">
                <a:tableStyleId>{5C22544A-7EE6-4342-B048-85BDC9FD1C3A}</a:tableStyleId>
              </a:tblPr>
              <a:tblGrid>
                <a:gridCol w="397494">
                  <a:extLst>
                    <a:ext uri="{9D8B030D-6E8A-4147-A177-3AD203B41FA5}">
                      <a16:colId xmlns:a16="http://schemas.microsoft.com/office/drawing/2014/main" val="1061039772"/>
                    </a:ext>
                  </a:extLst>
                </a:gridCol>
                <a:gridCol w="397494">
                  <a:extLst>
                    <a:ext uri="{9D8B030D-6E8A-4147-A177-3AD203B41FA5}">
                      <a16:colId xmlns:a16="http://schemas.microsoft.com/office/drawing/2014/main" val="3199114523"/>
                    </a:ext>
                  </a:extLst>
                </a:gridCol>
                <a:gridCol w="397494">
                  <a:extLst>
                    <a:ext uri="{9D8B030D-6E8A-4147-A177-3AD203B41FA5}">
                      <a16:colId xmlns:a16="http://schemas.microsoft.com/office/drawing/2014/main" val="701779023"/>
                    </a:ext>
                  </a:extLst>
                </a:gridCol>
                <a:gridCol w="397494">
                  <a:extLst>
                    <a:ext uri="{9D8B030D-6E8A-4147-A177-3AD203B41FA5}">
                      <a16:colId xmlns:a16="http://schemas.microsoft.com/office/drawing/2014/main" val="2554219159"/>
                    </a:ext>
                  </a:extLst>
                </a:gridCol>
              </a:tblGrid>
              <a:tr h="398719">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301696479"/>
                  </a:ext>
                </a:extLst>
              </a:tr>
              <a:tr h="398719">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780459519"/>
                  </a:ext>
                </a:extLst>
              </a:tr>
              <a:tr h="398719">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96898106"/>
                  </a:ext>
                </a:extLst>
              </a:tr>
              <a:tr h="398719">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2110095028"/>
                  </a:ext>
                </a:extLst>
              </a:tr>
            </a:tbl>
          </a:graphicData>
        </a:graphic>
      </p:graphicFrame>
      <p:graphicFrame>
        <p:nvGraphicFramePr>
          <p:cNvPr id="10" name="表格 9">
            <a:extLst>
              <a:ext uri="{FF2B5EF4-FFF2-40B4-BE49-F238E27FC236}">
                <a16:creationId xmlns:a16="http://schemas.microsoft.com/office/drawing/2014/main" id="{B43FC832-FFBD-56AF-86AF-780AC033ECCC}"/>
              </a:ext>
            </a:extLst>
          </p:cNvPr>
          <p:cNvGraphicFramePr>
            <a:graphicFrameLocks noGrp="1"/>
          </p:cNvGraphicFramePr>
          <p:nvPr>
            <p:extLst>
              <p:ext uri="{D42A27DB-BD31-4B8C-83A1-F6EECF244321}">
                <p14:modId xmlns:p14="http://schemas.microsoft.com/office/powerpoint/2010/main" val="2564699131"/>
              </p:ext>
            </p:extLst>
          </p:nvPr>
        </p:nvGraphicFramePr>
        <p:xfrm>
          <a:off x="2859729" y="2748724"/>
          <a:ext cx="1589976" cy="1594872"/>
        </p:xfrm>
        <a:graphic>
          <a:graphicData uri="http://schemas.openxmlformats.org/drawingml/2006/table">
            <a:tbl>
              <a:tblPr firstRow="1" bandRow="1">
                <a:tableStyleId>{5C22544A-7EE6-4342-B048-85BDC9FD1C3A}</a:tableStyleId>
              </a:tblPr>
              <a:tblGrid>
                <a:gridCol w="397494">
                  <a:extLst>
                    <a:ext uri="{9D8B030D-6E8A-4147-A177-3AD203B41FA5}">
                      <a16:colId xmlns:a16="http://schemas.microsoft.com/office/drawing/2014/main" val="1061039772"/>
                    </a:ext>
                  </a:extLst>
                </a:gridCol>
                <a:gridCol w="397494">
                  <a:extLst>
                    <a:ext uri="{9D8B030D-6E8A-4147-A177-3AD203B41FA5}">
                      <a16:colId xmlns:a16="http://schemas.microsoft.com/office/drawing/2014/main" val="3199114523"/>
                    </a:ext>
                  </a:extLst>
                </a:gridCol>
                <a:gridCol w="397494">
                  <a:extLst>
                    <a:ext uri="{9D8B030D-6E8A-4147-A177-3AD203B41FA5}">
                      <a16:colId xmlns:a16="http://schemas.microsoft.com/office/drawing/2014/main" val="701779023"/>
                    </a:ext>
                  </a:extLst>
                </a:gridCol>
                <a:gridCol w="397494">
                  <a:extLst>
                    <a:ext uri="{9D8B030D-6E8A-4147-A177-3AD203B41FA5}">
                      <a16:colId xmlns:a16="http://schemas.microsoft.com/office/drawing/2014/main" val="2554219159"/>
                    </a:ext>
                  </a:extLst>
                </a:gridCol>
              </a:tblGrid>
              <a:tr h="398718">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301696479"/>
                  </a:ext>
                </a:extLst>
              </a:tr>
              <a:tr h="398718">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780459519"/>
                  </a:ext>
                </a:extLst>
              </a:tr>
              <a:tr h="398718">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96898106"/>
                  </a:ext>
                </a:extLst>
              </a:tr>
              <a:tr h="398718">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2110095028"/>
                  </a:ext>
                </a:extLst>
              </a:tr>
            </a:tbl>
          </a:graphicData>
        </a:graphic>
      </p:graphicFrame>
      <p:graphicFrame>
        <p:nvGraphicFramePr>
          <p:cNvPr id="11" name="表格 10">
            <a:extLst>
              <a:ext uri="{FF2B5EF4-FFF2-40B4-BE49-F238E27FC236}">
                <a16:creationId xmlns:a16="http://schemas.microsoft.com/office/drawing/2014/main" id="{1FDCCD7A-A066-2DF7-E198-C6C0F9209C02}"/>
              </a:ext>
            </a:extLst>
          </p:cNvPr>
          <p:cNvGraphicFramePr>
            <a:graphicFrameLocks noGrp="1"/>
          </p:cNvGraphicFramePr>
          <p:nvPr>
            <p:extLst>
              <p:ext uri="{D42A27DB-BD31-4B8C-83A1-F6EECF244321}">
                <p14:modId xmlns:p14="http://schemas.microsoft.com/office/powerpoint/2010/main" val="3979967634"/>
              </p:ext>
            </p:extLst>
          </p:nvPr>
        </p:nvGraphicFramePr>
        <p:xfrm>
          <a:off x="1206665" y="4415404"/>
          <a:ext cx="1589976" cy="1594876"/>
        </p:xfrm>
        <a:graphic>
          <a:graphicData uri="http://schemas.openxmlformats.org/drawingml/2006/table">
            <a:tbl>
              <a:tblPr firstRow="1" bandRow="1">
                <a:tableStyleId>{5C22544A-7EE6-4342-B048-85BDC9FD1C3A}</a:tableStyleId>
              </a:tblPr>
              <a:tblGrid>
                <a:gridCol w="397494">
                  <a:extLst>
                    <a:ext uri="{9D8B030D-6E8A-4147-A177-3AD203B41FA5}">
                      <a16:colId xmlns:a16="http://schemas.microsoft.com/office/drawing/2014/main" val="1061039772"/>
                    </a:ext>
                  </a:extLst>
                </a:gridCol>
                <a:gridCol w="397494">
                  <a:extLst>
                    <a:ext uri="{9D8B030D-6E8A-4147-A177-3AD203B41FA5}">
                      <a16:colId xmlns:a16="http://schemas.microsoft.com/office/drawing/2014/main" val="3199114523"/>
                    </a:ext>
                  </a:extLst>
                </a:gridCol>
                <a:gridCol w="397494">
                  <a:extLst>
                    <a:ext uri="{9D8B030D-6E8A-4147-A177-3AD203B41FA5}">
                      <a16:colId xmlns:a16="http://schemas.microsoft.com/office/drawing/2014/main" val="701779023"/>
                    </a:ext>
                  </a:extLst>
                </a:gridCol>
                <a:gridCol w="397494">
                  <a:extLst>
                    <a:ext uri="{9D8B030D-6E8A-4147-A177-3AD203B41FA5}">
                      <a16:colId xmlns:a16="http://schemas.microsoft.com/office/drawing/2014/main" val="2554219159"/>
                    </a:ext>
                  </a:extLst>
                </a:gridCol>
              </a:tblGrid>
              <a:tr h="398719">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301696479"/>
                  </a:ext>
                </a:extLst>
              </a:tr>
              <a:tr h="398719">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780459519"/>
                  </a:ext>
                </a:extLst>
              </a:tr>
              <a:tr h="398719">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96898106"/>
                  </a:ext>
                </a:extLst>
              </a:tr>
              <a:tr h="398719">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2110095028"/>
                  </a:ext>
                </a:extLst>
              </a:tr>
            </a:tbl>
          </a:graphicData>
        </a:graphic>
      </p:graphicFrame>
      <p:graphicFrame>
        <p:nvGraphicFramePr>
          <p:cNvPr id="12" name="表格 11">
            <a:extLst>
              <a:ext uri="{FF2B5EF4-FFF2-40B4-BE49-F238E27FC236}">
                <a16:creationId xmlns:a16="http://schemas.microsoft.com/office/drawing/2014/main" id="{16B19E12-AC23-6C49-8E26-4486A15B8FD5}"/>
              </a:ext>
            </a:extLst>
          </p:cNvPr>
          <p:cNvGraphicFramePr>
            <a:graphicFrameLocks noGrp="1"/>
          </p:cNvGraphicFramePr>
          <p:nvPr>
            <p:extLst>
              <p:ext uri="{D42A27DB-BD31-4B8C-83A1-F6EECF244321}">
                <p14:modId xmlns:p14="http://schemas.microsoft.com/office/powerpoint/2010/main" val="376602330"/>
              </p:ext>
            </p:extLst>
          </p:nvPr>
        </p:nvGraphicFramePr>
        <p:xfrm>
          <a:off x="2859729" y="4415404"/>
          <a:ext cx="1589976" cy="1594864"/>
        </p:xfrm>
        <a:graphic>
          <a:graphicData uri="http://schemas.openxmlformats.org/drawingml/2006/table">
            <a:tbl>
              <a:tblPr firstRow="1" bandRow="1">
                <a:tableStyleId>{5C22544A-7EE6-4342-B048-85BDC9FD1C3A}</a:tableStyleId>
              </a:tblPr>
              <a:tblGrid>
                <a:gridCol w="397494">
                  <a:extLst>
                    <a:ext uri="{9D8B030D-6E8A-4147-A177-3AD203B41FA5}">
                      <a16:colId xmlns:a16="http://schemas.microsoft.com/office/drawing/2014/main" val="1061039772"/>
                    </a:ext>
                  </a:extLst>
                </a:gridCol>
                <a:gridCol w="397494">
                  <a:extLst>
                    <a:ext uri="{9D8B030D-6E8A-4147-A177-3AD203B41FA5}">
                      <a16:colId xmlns:a16="http://schemas.microsoft.com/office/drawing/2014/main" val="3199114523"/>
                    </a:ext>
                  </a:extLst>
                </a:gridCol>
                <a:gridCol w="397494">
                  <a:extLst>
                    <a:ext uri="{9D8B030D-6E8A-4147-A177-3AD203B41FA5}">
                      <a16:colId xmlns:a16="http://schemas.microsoft.com/office/drawing/2014/main" val="701779023"/>
                    </a:ext>
                  </a:extLst>
                </a:gridCol>
                <a:gridCol w="397494">
                  <a:extLst>
                    <a:ext uri="{9D8B030D-6E8A-4147-A177-3AD203B41FA5}">
                      <a16:colId xmlns:a16="http://schemas.microsoft.com/office/drawing/2014/main" val="2554219159"/>
                    </a:ext>
                  </a:extLst>
                </a:gridCol>
              </a:tblGrid>
              <a:tr h="398716">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301696479"/>
                  </a:ext>
                </a:extLst>
              </a:tr>
              <a:tr h="398716">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780459519"/>
                  </a:ext>
                </a:extLst>
              </a:tr>
              <a:tr h="398716">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396898106"/>
                  </a:ext>
                </a:extLst>
              </a:tr>
              <a:tr h="398716">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2110095028"/>
                  </a:ext>
                </a:extLst>
              </a:tr>
            </a:tbl>
          </a:graphicData>
        </a:graphic>
      </p:graphicFrame>
      <p:cxnSp>
        <p:nvCxnSpPr>
          <p:cNvPr id="14" name="直接连接符 13">
            <a:extLst>
              <a:ext uri="{FF2B5EF4-FFF2-40B4-BE49-F238E27FC236}">
                <a16:creationId xmlns:a16="http://schemas.microsoft.com/office/drawing/2014/main" id="{E1373D70-235C-1CF3-8773-082701DD0EFA}"/>
              </a:ext>
            </a:extLst>
          </p:cNvPr>
          <p:cNvCxnSpPr>
            <a:cxnSpLocks/>
          </p:cNvCxnSpPr>
          <p:nvPr/>
        </p:nvCxnSpPr>
        <p:spPr>
          <a:xfrm>
            <a:off x="4310742" y="5054860"/>
            <a:ext cx="314139" cy="0"/>
          </a:xfrm>
          <a:prstGeom prst="line">
            <a:avLst/>
          </a:prstGeom>
        </p:spPr>
        <p:style>
          <a:lnRef idx="2">
            <a:schemeClr val="dk1"/>
          </a:lnRef>
          <a:fillRef idx="0">
            <a:schemeClr val="dk1"/>
          </a:fillRef>
          <a:effectRef idx="1">
            <a:schemeClr val="dk1"/>
          </a:effectRef>
          <a:fontRef idx="minor">
            <a:schemeClr val="tx1"/>
          </a:fontRef>
        </p:style>
      </p:cxnSp>
      <p:sp>
        <p:nvSpPr>
          <p:cNvPr id="15" name="文本框 14">
            <a:extLst>
              <a:ext uri="{FF2B5EF4-FFF2-40B4-BE49-F238E27FC236}">
                <a16:creationId xmlns:a16="http://schemas.microsoft.com/office/drawing/2014/main" id="{36F4F122-EBC0-D806-61B4-B94AC18F25FB}"/>
              </a:ext>
            </a:extLst>
          </p:cNvPr>
          <p:cNvSpPr txBox="1"/>
          <p:nvPr/>
        </p:nvSpPr>
        <p:spPr>
          <a:xfrm>
            <a:off x="4624881" y="4870194"/>
            <a:ext cx="4186238" cy="923330"/>
          </a:xfrm>
          <a:prstGeom prst="rect">
            <a:avLst/>
          </a:prstGeom>
          <a:noFill/>
        </p:spPr>
        <p:txBody>
          <a:bodyPr wrap="square" rtlCol="0">
            <a:spAutoFit/>
          </a:bodyPr>
          <a:lstStyle/>
          <a:p>
            <a:r>
              <a:rPr lang="en-US" altLang="zh-CN" b="1"/>
              <a:t>Red parts are unsafe boundaries</a:t>
            </a:r>
          </a:p>
          <a:p>
            <a:r>
              <a:rPr lang="en-US" altLang="zh-CN"/>
              <a:t>Because at least one of its surrounding cells is not in the same block</a:t>
            </a:r>
            <a:endParaRPr lang="zh-CN" altLang="en-US"/>
          </a:p>
        </p:txBody>
      </p:sp>
      <p:cxnSp>
        <p:nvCxnSpPr>
          <p:cNvPr id="16" name="直接连接符 15">
            <a:extLst>
              <a:ext uri="{FF2B5EF4-FFF2-40B4-BE49-F238E27FC236}">
                <a16:creationId xmlns:a16="http://schemas.microsoft.com/office/drawing/2014/main" id="{6D9CC351-4319-B060-FFF2-29AEA97AC53A}"/>
              </a:ext>
            </a:extLst>
          </p:cNvPr>
          <p:cNvCxnSpPr>
            <a:cxnSpLocks/>
          </p:cNvCxnSpPr>
          <p:nvPr/>
        </p:nvCxnSpPr>
        <p:spPr>
          <a:xfrm>
            <a:off x="3901044" y="3772281"/>
            <a:ext cx="723837" cy="0"/>
          </a:xfrm>
          <a:prstGeom prst="line">
            <a:avLst/>
          </a:prstGeom>
        </p:spPr>
        <p:style>
          <a:lnRef idx="2">
            <a:schemeClr val="dk1"/>
          </a:lnRef>
          <a:fillRef idx="0">
            <a:schemeClr val="dk1"/>
          </a:fillRef>
          <a:effectRef idx="1">
            <a:schemeClr val="dk1"/>
          </a:effectRef>
          <a:fontRef idx="minor">
            <a:schemeClr val="tx1"/>
          </a:fontRef>
        </p:style>
      </p:cxnSp>
      <p:sp>
        <p:nvSpPr>
          <p:cNvPr id="19" name="文本框 18">
            <a:extLst>
              <a:ext uri="{FF2B5EF4-FFF2-40B4-BE49-F238E27FC236}">
                <a16:creationId xmlns:a16="http://schemas.microsoft.com/office/drawing/2014/main" id="{A255B7D2-CCA4-10D2-9AD6-CB5030EE28C9}"/>
              </a:ext>
            </a:extLst>
          </p:cNvPr>
          <p:cNvSpPr txBox="1"/>
          <p:nvPr/>
        </p:nvSpPr>
        <p:spPr>
          <a:xfrm>
            <a:off x="4624881" y="3584729"/>
            <a:ext cx="4186238" cy="923330"/>
          </a:xfrm>
          <a:prstGeom prst="rect">
            <a:avLst/>
          </a:prstGeom>
          <a:noFill/>
        </p:spPr>
        <p:txBody>
          <a:bodyPr wrap="square" rtlCol="0">
            <a:spAutoFit/>
          </a:bodyPr>
          <a:lstStyle/>
          <a:p>
            <a:r>
              <a:rPr lang="en-US" altLang="zh-CN" b="1"/>
              <a:t>Green parts are safe regions</a:t>
            </a:r>
          </a:p>
          <a:p>
            <a:r>
              <a:rPr lang="en-US" altLang="zh-CN"/>
              <a:t>Because all its surrounding cells are in the same block</a:t>
            </a:r>
            <a:endParaRPr lang="zh-CN" altLang="en-US"/>
          </a:p>
        </p:txBody>
      </p:sp>
      <p:sp>
        <p:nvSpPr>
          <p:cNvPr id="20" name="文本框 19">
            <a:extLst>
              <a:ext uri="{FF2B5EF4-FFF2-40B4-BE49-F238E27FC236}">
                <a16:creationId xmlns:a16="http://schemas.microsoft.com/office/drawing/2014/main" id="{48B69D71-1E6D-453A-B275-0A5E0849079E}"/>
              </a:ext>
            </a:extLst>
          </p:cNvPr>
          <p:cNvSpPr txBox="1"/>
          <p:nvPr/>
        </p:nvSpPr>
        <p:spPr>
          <a:xfrm>
            <a:off x="4624881" y="2748720"/>
            <a:ext cx="2969083" cy="369332"/>
          </a:xfrm>
          <a:prstGeom prst="rect">
            <a:avLst/>
          </a:prstGeom>
          <a:noFill/>
        </p:spPr>
        <p:txBody>
          <a:bodyPr wrap="none" rtlCol="0">
            <a:spAutoFit/>
          </a:bodyPr>
          <a:lstStyle/>
          <a:p>
            <a:r>
              <a:rPr lang="en-US" altLang="zh-CN"/>
              <a:t>Example: 8x8 grid, 4 threads</a:t>
            </a:r>
            <a:endParaRPr lang="zh-CN" altLang="en-US"/>
          </a:p>
        </p:txBody>
      </p:sp>
      <p:sp>
        <p:nvSpPr>
          <p:cNvPr id="21" name="文本框 20">
            <a:extLst>
              <a:ext uri="{FF2B5EF4-FFF2-40B4-BE49-F238E27FC236}">
                <a16:creationId xmlns:a16="http://schemas.microsoft.com/office/drawing/2014/main" id="{829BEC23-53F3-215A-3787-4D05B47E4F73}"/>
              </a:ext>
            </a:extLst>
          </p:cNvPr>
          <p:cNvSpPr txBox="1"/>
          <p:nvPr/>
        </p:nvSpPr>
        <p:spPr>
          <a:xfrm>
            <a:off x="514349" y="550374"/>
            <a:ext cx="7044295" cy="461665"/>
          </a:xfrm>
          <a:prstGeom prst="rect">
            <a:avLst/>
          </a:prstGeom>
          <a:noFill/>
        </p:spPr>
        <p:txBody>
          <a:bodyPr wrap="square" rtlCol="0">
            <a:spAutoFit/>
          </a:bodyPr>
          <a:lstStyle/>
          <a:p>
            <a:r>
              <a:rPr lang="en-US" altLang="zh-CN" sz="2400"/>
              <a:t>Parallel: Solving Data Races</a:t>
            </a:r>
            <a:endParaRPr lang="zh-CN" altLang="en-US" sz="2400"/>
          </a:p>
        </p:txBody>
      </p:sp>
      <p:sp>
        <p:nvSpPr>
          <p:cNvPr id="2" name="文本框 1">
            <a:extLst>
              <a:ext uri="{FF2B5EF4-FFF2-40B4-BE49-F238E27FC236}">
                <a16:creationId xmlns:a16="http://schemas.microsoft.com/office/drawing/2014/main" id="{2695D693-7C70-FE3A-BB8B-7542DF1C048E}"/>
              </a:ext>
            </a:extLst>
          </p:cNvPr>
          <p:cNvSpPr txBox="1"/>
          <p:nvPr/>
        </p:nvSpPr>
        <p:spPr>
          <a:xfrm>
            <a:off x="1096209" y="1566522"/>
            <a:ext cx="9999581" cy="1051570"/>
          </a:xfrm>
          <a:prstGeom prst="rect">
            <a:avLst/>
          </a:prstGeom>
          <a:noFill/>
        </p:spPr>
        <p:txBody>
          <a:bodyPr wrap="square" rtlCol="0">
            <a:spAutoFit/>
          </a:bodyPr>
          <a:lstStyle/>
          <a:p>
            <a:pPr>
              <a:spcAft>
                <a:spcPts val="1000"/>
              </a:spcAft>
            </a:pPr>
            <a:r>
              <a:rPr lang="en-GB" altLang="zh-CN"/>
              <a:t>Data races are produced at the boundaries of blocks since the flipping of cells at boundaries need to update surrounding counts for surrounding cells that are living in other blocks.</a:t>
            </a:r>
          </a:p>
          <a:p>
            <a:pPr>
              <a:spcAft>
                <a:spcPts val="1000"/>
              </a:spcAft>
            </a:pPr>
            <a:r>
              <a:rPr lang="en-GB" altLang="zh-CN"/>
              <a:t>Thus, we call different methods for different part of blocks:</a:t>
            </a:r>
          </a:p>
        </p:txBody>
      </p:sp>
      <p:sp>
        <p:nvSpPr>
          <p:cNvPr id="7" name="文本框 6">
            <a:extLst>
              <a:ext uri="{FF2B5EF4-FFF2-40B4-BE49-F238E27FC236}">
                <a16:creationId xmlns:a16="http://schemas.microsoft.com/office/drawing/2014/main" id="{3B9D3AED-43C3-D863-32B8-2810502D117F}"/>
              </a:ext>
            </a:extLst>
          </p:cNvPr>
          <p:cNvSpPr txBox="1"/>
          <p:nvPr/>
        </p:nvSpPr>
        <p:spPr>
          <a:xfrm>
            <a:off x="8811119" y="3584729"/>
            <a:ext cx="2660446" cy="923330"/>
          </a:xfrm>
          <a:prstGeom prst="rect">
            <a:avLst/>
          </a:prstGeom>
          <a:noFill/>
        </p:spPr>
        <p:txBody>
          <a:bodyPr wrap="square" rtlCol="0">
            <a:spAutoFit/>
          </a:bodyPr>
          <a:lstStyle/>
          <a:p>
            <a:r>
              <a:rPr lang="en-US" altLang="zh-CN" b="1">
                <a:latin typeface="Consolas" panose="020B0609020204030204" pitchFamily="49" charset="0"/>
              </a:rPr>
              <a:t>checkAndFlip</a:t>
            </a:r>
          </a:p>
          <a:p>
            <a:r>
              <a:rPr lang="en-US" altLang="zh-CN"/>
              <a:t>Will update surrounding counts immediately</a:t>
            </a:r>
            <a:endParaRPr lang="zh-CN" altLang="en-US"/>
          </a:p>
        </p:txBody>
      </p:sp>
      <p:sp>
        <p:nvSpPr>
          <p:cNvPr id="8" name="文本框 7">
            <a:extLst>
              <a:ext uri="{FF2B5EF4-FFF2-40B4-BE49-F238E27FC236}">
                <a16:creationId xmlns:a16="http://schemas.microsoft.com/office/drawing/2014/main" id="{9444BEA2-6F71-6647-3B44-F285C1D9EEC7}"/>
              </a:ext>
            </a:extLst>
          </p:cNvPr>
          <p:cNvSpPr txBox="1"/>
          <p:nvPr/>
        </p:nvSpPr>
        <p:spPr>
          <a:xfrm>
            <a:off x="8811119" y="4870194"/>
            <a:ext cx="2660446" cy="923330"/>
          </a:xfrm>
          <a:prstGeom prst="rect">
            <a:avLst/>
          </a:prstGeom>
          <a:noFill/>
        </p:spPr>
        <p:txBody>
          <a:bodyPr wrap="square" rtlCol="0">
            <a:spAutoFit/>
          </a:bodyPr>
          <a:lstStyle/>
          <a:p>
            <a:r>
              <a:rPr lang="en-US" altLang="zh-CN" b="1">
                <a:latin typeface="Consolas" panose="020B0609020204030204" pitchFamily="49" charset="0"/>
              </a:rPr>
              <a:t>checkAndFlipUnsafe</a:t>
            </a:r>
          </a:p>
          <a:p>
            <a:r>
              <a:rPr lang="en-US" altLang="zh-CN"/>
              <a:t>Will not update but record these cells</a:t>
            </a:r>
            <a:endParaRPr lang="zh-CN" altLang="en-US"/>
          </a:p>
        </p:txBody>
      </p:sp>
      <p:cxnSp>
        <p:nvCxnSpPr>
          <p:cNvPr id="17" name="直接箭头连接符 16">
            <a:extLst>
              <a:ext uri="{FF2B5EF4-FFF2-40B4-BE49-F238E27FC236}">
                <a16:creationId xmlns:a16="http://schemas.microsoft.com/office/drawing/2014/main" id="{5268FCD7-E077-28C2-4ADB-F2785D51F0D9}"/>
              </a:ext>
            </a:extLst>
          </p:cNvPr>
          <p:cNvCxnSpPr/>
          <p:nvPr/>
        </p:nvCxnSpPr>
        <p:spPr>
          <a:xfrm>
            <a:off x="8424338" y="5054860"/>
            <a:ext cx="27907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18" name="直接箭头连接符 17">
            <a:extLst>
              <a:ext uri="{FF2B5EF4-FFF2-40B4-BE49-F238E27FC236}">
                <a16:creationId xmlns:a16="http://schemas.microsoft.com/office/drawing/2014/main" id="{DEF13D0B-AD68-275A-7F58-7A8AF41CFAA2}"/>
              </a:ext>
            </a:extLst>
          </p:cNvPr>
          <p:cNvCxnSpPr/>
          <p:nvPr/>
        </p:nvCxnSpPr>
        <p:spPr>
          <a:xfrm>
            <a:off x="8424338" y="3772281"/>
            <a:ext cx="27907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0127877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D36E44-46F4-0B70-56BF-F68CD87EFAA4}"/>
            </a:ext>
          </a:extLst>
        </p:cNvPr>
        <p:cNvGrpSpPr/>
        <p:nvPr/>
      </p:nvGrpSpPr>
      <p:grpSpPr>
        <a:xfrm>
          <a:off x="0" y="0"/>
          <a:ext cx="0" cy="0"/>
          <a:chOff x="0" y="0"/>
          <a:chExt cx="0" cy="0"/>
        </a:xfrm>
      </p:grpSpPr>
      <p:sp>
        <p:nvSpPr>
          <p:cNvPr id="21" name="文本框 20">
            <a:extLst>
              <a:ext uri="{FF2B5EF4-FFF2-40B4-BE49-F238E27FC236}">
                <a16:creationId xmlns:a16="http://schemas.microsoft.com/office/drawing/2014/main" id="{7AADBB6B-9E87-A910-A106-4EFF4BA02A80}"/>
              </a:ext>
            </a:extLst>
          </p:cNvPr>
          <p:cNvSpPr txBox="1"/>
          <p:nvPr/>
        </p:nvSpPr>
        <p:spPr>
          <a:xfrm>
            <a:off x="514349" y="550374"/>
            <a:ext cx="7044295" cy="461665"/>
          </a:xfrm>
          <a:prstGeom prst="rect">
            <a:avLst/>
          </a:prstGeom>
          <a:noFill/>
        </p:spPr>
        <p:txBody>
          <a:bodyPr wrap="square" rtlCol="0">
            <a:spAutoFit/>
          </a:bodyPr>
          <a:lstStyle/>
          <a:p>
            <a:r>
              <a:rPr lang="en-US" altLang="zh-CN" sz="2400"/>
              <a:t>Parallel: Refactored IO</a:t>
            </a:r>
            <a:endParaRPr lang="zh-CN" altLang="en-US" sz="2400"/>
          </a:p>
        </p:txBody>
      </p:sp>
      <p:sp>
        <p:nvSpPr>
          <p:cNvPr id="2" name="文本框 1">
            <a:extLst>
              <a:ext uri="{FF2B5EF4-FFF2-40B4-BE49-F238E27FC236}">
                <a16:creationId xmlns:a16="http://schemas.microsoft.com/office/drawing/2014/main" id="{DAEEA845-77D1-DF3F-0A7D-BC9A09FFCC29}"/>
              </a:ext>
            </a:extLst>
          </p:cNvPr>
          <p:cNvSpPr txBox="1"/>
          <p:nvPr/>
        </p:nvSpPr>
        <p:spPr>
          <a:xfrm>
            <a:off x="1096209" y="1566522"/>
            <a:ext cx="9999581" cy="2287806"/>
          </a:xfrm>
          <a:prstGeom prst="rect">
            <a:avLst/>
          </a:prstGeom>
          <a:noFill/>
        </p:spPr>
        <p:txBody>
          <a:bodyPr wrap="square" rtlCol="0">
            <a:spAutoFit/>
          </a:bodyPr>
          <a:lstStyle/>
          <a:p>
            <a:pPr>
              <a:spcAft>
                <a:spcPts val="1000"/>
              </a:spcAft>
            </a:pPr>
            <a:r>
              <a:rPr lang="en-GB" altLang="zh-CN"/>
              <a:t>The refactored IO component provides two more functions for distributor: </a:t>
            </a:r>
            <a:r>
              <a:rPr lang="en-GB" altLang="zh-CN">
                <a:latin typeface="Consolas" panose="020B0609020204030204" pitchFamily="49" charset="0"/>
              </a:rPr>
              <a:t>sendIoRequest</a:t>
            </a:r>
            <a:r>
              <a:rPr lang="en-GB" altLang="zh-CN"/>
              <a:t> and </a:t>
            </a:r>
            <a:r>
              <a:rPr lang="en-GB" altLang="zh-CN">
                <a:latin typeface="Consolas" panose="020B0609020204030204" pitchFamily="49" charset="0"/>
              </a:rPr>
              <a:t>waitIoRequest</a:t>
            </a:r>
            <a:r>
              <a:rPr lang="en-GB" altLang="zh-CN"/>
              <a:t>. </a:t>
            </a:r>
          </a:p>
          <a:p>
            <a:pPr>
              <a:spcAft>
                <a:spcPts val="1000"/>
              </a:spcAft>
            </a:pPr>
            <a:r>
              <a:rPr lang="en-GB" altLang="zh-CN"/>
              <a:t>The distributor can initiate an IO request by calling the former one and the IO component will complete that request in background. The distributor can then gather data or check idle later by  calling </a:t>
            </a:r>
            <a:r>
              <a:rPr lang="en-GB" altLang="zh-CN">
                <a:latin typeface="Consolas" panose="020B0609020204030204" pitchFamily="49" charset="0"/>
              </a:rPr>
              <a:t>waitIoRequest</a:t>
            </a:r>
            <a:r>
              <a:rPr lang="en-GB" altLang="zh-CN"/>
              <a:t> which blocks until last request is completed.</a:t>
            </a:r>
          </a:p>
          <a:p>
            <a:pPr>
              <a:spcAft>
                <a:spcPts val="1000"/>
              </a:spcAft>
            </a:pPr>
            <a:r>
              <a:rPr lang="en-GB" altLang="zh-CN"/>
              <a:t>An IO request is represented by the </a:t>
            </a:r>
            <a:r>
              <a:rPr lang="en-GB" altLang="zh-CN">
                <a:latin typeface="Consolas" panose="020B0609020204030204" pitchFamily="49" charset="0"/>
              </a:rPr>
              <a:t>ioOperation</a:t>
            </a:r>
            <a:r>
              <a:rPr lang="en-GB" altLang="zh-CN"/>
              <a:t> structure. It becomes a field of </a:t>
            </a:r>
            <a:r>
              <a:rPr lang="en-GB" altLang="zh-CN">
                <a:latin typeface="Consolas" panose="020B0609020204030204" pitchFamily="49" charset="0"/>
              </a:rPr>
              <a:t>ioState</a:t>
            </a:r>
            <a:r>
              <a:rPr lang="en-GB" altLang="zh-CN"/>
              <a:t>. The condition variable in </a:t>
            </a:r>
            <a:r>
              <a:rPr lang="en-GB" altLang="zh-CN">
                <a:latin typeface="Consolas" panose="020B0609020204030204" pitchFamily="49" charset="0"/>
              </a:rPr>
              <a:t>ioState</a:t>
            </a:r>
            <a:r>
              <a:rPr lang="en-GB" altLang="zh-CN"/>
              <a:t> is used to synchronise the access to this field.</a:t>
            </a:r>
          </a:p>
        </p:txBody>
      </p:sp>
      <p:grpSp>
        <p:nvGrpSpPr>
          <p:cNvPr id="53" name="组合 52">
            <a:extLst>
              <a:ext uri="{FF2B5EF4-FFF2-40B4-BE49-F238E27FC236}">
                <a16:creationId xmlns:a16="http://schemas.microsoft.com/office/drawing/2014/main" id="{7F6A80A5-4066-6BDA-3B82-1E2C8200EA77}"/>
              </a:ext>
            </a:extLst>
          </p:cNvPr>
          <p:cNvGrpSpPr/>
          <p:nvPr/>
        </p:nvGrpSpPr>
        <p:grpSpPr>
          <a:xfrm>
            <a:off x="688725" y="4095822"/>
            <a:ext cx="10536788" cy="2026389"/>
            <a:chOff x="688725" y="4002950"/>
            <a:chExt cx="10536788" cy="2026389"/>
          </a:xfrm>
        </p:grpSpPr>
        <p:cxnSp>
          <p:nvCxnSpPr>
            <p:cNvPr id="3" name="直接连接符 2">
              <a:extLst>
                <a:ext uri="{FF2B5EF4-FFF2-40B4-BE49-F238E27FC236}">
                  <a16:creationId xmlns:a16="http://schemas.microsoft.com/office/drawing/2014/main" id="{E04CEDB2-00B7-10B0-3F1C-D71FC5616EA9}"/>
                </a:ext>
              </a:extLst>
            </p:cNvPr>
            <p:cNvCxnSpPr>
              <a:cxnSpLocks/>
            </p:cNvCxnSpPr>
            <p:nvPr/>
          </p:nvCxnSpPr>
          <p:spPr>
            <a:xfrm>
              <a:off x="4188567" y="4710578"/>
              <a:ext cx="7036946" cy="0"/>
            </a:xfrm>
            <a:prstGeom prst="line">
              <a:avLst/>
            </a:prstGeom>
            <a:ln>
              <a:tailEnd type="none"/>
            </a:ln>
          </p:spPr>
          <p:style>
            <a:lnRef idx="2">
              <a:schemeClr val="dk1"/>
            </a:lnRef>
            <a:fillRef idx="0">
              <a:schemeClr val="dk1"/>
            </a:fillRef>
            <a:effectRef idx="1">
              <a:schemeClr val="dk1"/>
            </a:effectRef>
            <a:fontRef idx="minor">
              <a:schemeClr val="tx1"/>
            </a:fontRef>
          </p:style>
        </p:cxnSp>
        <p:sp>
          <p:nvSpPr>
            <p:cNvPr id="4" name="文本框 3">
              <a:extLst>
                <a:ext uri="{FF2B5EF4-FFF2-40B4-BE49-F238E27FC236}">
                  <a16:creationId xmlns:a16="http://schemas.microsoft.com/office/drawing/2014/main" id="{7B8AE95F-5CD8-9C3C-6F17-003B2062F47E}"/>
                </a:ext>
              </a:extLst>
            </p:cNvPr>
            <p:cNvSpPr txBox="1"/>
            <p:nvPr/>
          </p:nvSpPr>
          <p:spPr>
            <a:xfrm>
              <a:off x="688725" y="5403160"/>
              <a:ext cx="1237839" cy="369332"/>
            </a:xfrm>
            <a:prstGeom prst="rect">
              <a:avLst/>
            </a:prstGeom>
            <a:noFill/>
          </p:spPr>
          <p:txBody>
            <a:bodyPr wrap="none" rtlCol="0">
              <a:spAutoFit/>
            </a:bodyPr>
            <a:lstStyle/>
            <a:p>
              <a:pPr algn="ctr"/>
              <a:r>
                <a:rPr lang="en-US" altLang="zh-CN"/>
                <a:t>Distributor</a:t>
              </a:r>
              <a:endParaRPr lang="zh-CN" altLang="en-US"/>
            </a:p>
          </p:txBody>
        </p:sp>
        <p:cxnSp>
          <p:nvCxnSpPr>
            <p:cNvPr id="5" name="直接连接符 4">
              <a:extLst>
                <a:ext uri="{FF2B5EF4-FFF2-40B4-BE49-F238E27FC236}">
                  <a16:creationId xmlns:a16="http://schemas.microsoft.com/office/drawing/2014/main" id="{05EEEAEA-C759-559F-84C8-1ECC133774C3}"/>
                </a:ext>
              </a:extLst>
            </p:cNvPr>
            <p:cNvCxnSpPr>
              <a:cxnSpLocks/>
            </p:cNvCxnSpPr>
            <p:nvPr/>
          </p:nvCxnSpPr>
          <p:spPr>
            <a:xfrm>
              <a:off x="2131519" y="5587826"/>
              <a:ext cx="5547772" cy="0"/>
            </a:xfrm>
            <a:prstGeom prst="line">
              <a:avLst/>
            </a:prstGeom>
            <a:ln>
              <a:tailEnd type="none"/>
            </a:ln>
          </p:spPr>
          <p:style>
            <a:lnRef idx="2">
              <a:schemeClr val="dk1"/>
            </a:lnRef>
            <a:fillRef idx="0">
              <a:schemeClr val="dk1"/>
            </a:fillRef>
            <a:effectRef idx="1">
              <a:schemeClr val="dk1"/>
            </a:effectRef>
            <a:fontRef idx="minor">
              <a:schemeClr val="tx1"/>
            </a:fontRef>
          </p:style>
        </p:cxnSp>
        <p:sp>
          <p:nvSpPr>
            <p:cNvPr id="6" name="椭圆 5">
              <a:extLst>
                <a:ext uri="{FF2B5EF4-FFF2-40B4-BE49-F238E27FC236}">
                  <a16:creationId xmlns:a16="http://schemas.microsoft.com/office/drawing/2014/main" id="{808A5498-C4E1-916D-B4BA-9C25EFB7D117}"/>
                </a:ext>
              </a:extLst>
            </p:cNvPr>
            <p:cNvSpPr/>
            <p:nvPr/>
          </p:nvSpPr>
          <p:spPr>
            <a:xfrm>
              <a:off x="4138562" y="4658673"/>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066C615B-9927-73F4-BE2C-EEBCEA0443DE}"/>
                </a:ext>
              </a:extLst>
            </p:cNvPr>
            <p:cNvSpPr/>
            <p:nvPr/>
          </p:nvSpPr>
          <p:spPr>
            <a:xfrm>
              <a:off x="4144053" y="5541212"/>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4FD0F8CE-DAB5-CB09-C86B-C1407D820B9E}"/>
                </a:ext>
              </a:extLst>
            </p:cNvPr>
            <p:cNvSpPr txBox="1"/>
            <p:nvPr/>
          </p:nvSpPr>
          <p:spPr>
            <a:xfrm>
              <a:off x="3111089" y="4002950"/>
              <a:ext cx="2154956" cy="646331"/>
            </a:xfrm>
            <a:prstGeom prst="rect">
              <a:avLst/>
            </a:prstGeom>
            <a:noFill/>
          </p:spPr>
          <p:txBody>
            <a:bodyPr wrap="square" rtlCol="0">
              <a:spAutoFit/>
            </a:bodyPr>
            <a:lstStyle/>
            <a:p>
              <a:pPr algn="ctr"/>
              <a:r>
                <a:rPr lang="en-US" altLang="zh-CN"/>
                <a:t>Awake from wait</a:t>
              </a:r>
              <a:endParaRPr lang="en-US" altLang="zh-CN">
                <a:latin typeface="Consolas" panose="020B0609020204030204" pitchFamily="49" charset="0"/>
              </a:endParaRPr>
            </a:p>
            <a:p>
              <a:pPr algn="ctr"/>
              <a:r>
                <a:rPr lang="en-US" altLang="zh-CN"/>
                <a:t>Process IO request</a:t>
              </a:r>
              <a:endParaRPr lang="en-US" altLang="zh-CN">
                <a:latin typeface="Consolas" panose="020B0609020204030204" pitchFamily="49" charset="0"/>
              </a:endParaRPr>
            </a:p>
          </p:txBody>
        </p:sp>
        <p:sp>
          <p:nvSpPr>
            <p:cNvPr id="23" name="文本框 22">
              <a:extLst>
                <a:ext uri="{FF2B5EF4-FFF2-40B4-BE49-F238E27FC236}">
                  <a16:creationId xmlns:a16="http://schemas.microsoft.com/office/drawing/2014/main" id="{5C116B2A-E79C-9CFE-4DFD-EE8D01508B83}"/>
                </a:ext>
              </a:extLst>
            </p:cNvPr>
            <p:cNvSpPr txBox="1"/>
            <p:nvPr/>
          </p:nvSpPr>
          <p:spPr>
            <a:xfrm>
              <a:off x="1100537" y="4525912"/>
              <a:ext cx="417102" cy="369332"/>
            </a:xfrm>
            <a:prstGeom prst="rect">
              <a:avLst/>
            </a:prstGeom>
            <a:noFill/>
          </p:spPr>
          <p:txBody>
            <a:bodyPr wrap="none" rtlCol="0">
              <a:spAutoFit/>
            </a:bodyPr>
            <a:lstStyle/>
            <a:p>
              <a:pPr algn="ctr"/>
              <a:r>
                <a:rPr lang="en-US" altLang="zh-CN"/>
                <a:t>IO</a:t>
              </a:r>
              <a:endParaRPr lang="zh-CN" altLang="en-US"/>
            </a:p>
          </p:txBody>
        </p:sp>
        <p:sp>
          <p:nvSpPr>
            <p:cNvPr id="24" name="文本框 23">
              <a:extLst>
                <a:ext uri="{FF2B5EF4-FFF2-40B4-BE49-F238E27FC236}">
                  <a16:creationId xmlns:a16="http://schemas.microsoft.com/office/drawing/2014/main" id="{6833D574-0003-1052-FE19-B4D4C1C64AA1}"/>
                </a:ext>
              </a:extLst>
            </p:cNvPr>
            <p:cNvSpPr txBox="1"/>
            <p:nvPr/>
          </p:nvSpPr>
          <p:spPr>
            <a:xfrm>
              <a:off x="1708735" y="4829374"/>
              <a:ext cx="2479832" cy="646331"/>
            </a:xfrm>
            <a:prstGeom prst="rect">
              <a:avLst/>
            </a:prstGeom>
            <a:noFill/>
          </p:spPr>
          <p:txBody>
            <a:bodyPr wrap="square" rtlCol="0">
              <a:spAutoFit/>
            </a:bodyPr>
            <a:lstStyle/>
            <a:p>
              <a:pPr algn="r"/>
              <a:r>
                <a:rPr lang="en-US" altLang="zh-CN"/>
                <a:t>Lock condition variable</a:t>
              </a:r>
            </a:p>
            <a:p>
              <a:pPr algn="r"/>
              <a:r>
                <a:rPr lang="en-US" altLang="zh-CN"/>
                <a:t>Write IO request</a:t>
              </a:r>
              <a:endParaRPr lang="zh-CN" altLang="en-US"/>
            </a:p>
          </p:txBody>
        </p:sp>
        <p:cxnSp>
          <p:nvCxnSpPr>
            <p:cNvPr id="29" name="直接连接符 28">
              <a:extLst>
                <a:ext uri="{FF2B5EF4-FFF2-40B4-BE49-F238E27FC236}">
                  <a16:creationId xmlns:a16="http://schemas.microsoft.com/office/drawing/2014/main" id="{95AF522D-97C5-FB8A-8945-8D7DFD7F2351}"/>
                </a:ext>
              </a:extLst>
            </p:cNvPr>
            <p:cNvCxnSpPr>
              <a:cxnSpLocks/>
            </p:cNvCxnSpPr>
            <p:nvPr/>
          </p:nvCxnSpPr>
          <p:spPr>
            <a:xfrm>
              <a:off x="2131519" y="4710578"/>
              <a:ext cx="2057048" cy="0"/>
            </a:xfrm>
            <a:prstGeom prst="line">
              <a:avLst/>
            </a:prstGeom>
            <a:ln>
              <a:prstDash val="dash"/>
              <a:tailEnd type="none"/>
            </a:ln>
          </p:spPr>
          <p:style>
            <a:lnRef idx="2">
              <a:schemeClr val="dk1"/>
            </a:lnRef>
            <a:fillRef idx="0">
              <a:schemeClr val="dk1"/>
            </a:fillRef>
            <a:effectRef idx="1">
              <a:schemeClr val="dk1"/>
            </a:effectRef>
            <a:fontRef idx="minor">
              <a:schemeClr val="tx1"/>
            </a:fontRef>
          </p:style>
        </p:cxnSp>
        <p:cxnSp>
          <p:nvCxnSpPr>
            <p:cNvPr id="31" name="直接连接符 30">
              <a:extLst>
                <a:ext uri="{FF2B5EF4-FFF2-40B4-BE49-F238E27FC236}">
                  <a16:creationId xmlns:a16="http://schemas.microsoft.com/office/drawing/2014/main" id="{205E09FA-8B9F-7EAD-90FD-AB110B255F51}"/>
                </a:ext>
              </a:extLst>
            </p:cNvPr>
            <p:cNvCxnSpPr>
              <a:cxnSpLocks/>
            </p:cNvCxnSpPr>
            <p:nvPr/>
          </p:nvCxnSpPr>
          <p:spPr>
            <a:xfrm>
              <a:off x="4188567" y="4758684"/>
              <a:ext cx="5491" cy="782528"/>
            </a:xfrm>
            <a:prstGeom prst="line">
              <a:avLst/>
            </a:prstGeom>
            <a:ln w="19050">
              <a:headEnd type="arrow"/>
              <a:tailEnd type="none"/>
            </a:ln>
          </p:spPr>
          <p:style>
            <a:lnRef idx="2">
              <a:schemeClr val="dk1"/>
            </a:lnRef>
            <a:fillRef idx="0">
              <a:schemeClr val="dk1"/>
            </a:fillRef>
            <a:effectRef idx="1">
              <a:schemeClr val="dk1"/>
            </a:effectRef>
            <a:fontRef idx="minor">
              <a:schemeClr val="tx1"/>
            </a:fontRef>
          </p:style>
        </p:cxnSp>
        <p:sp>
          <p:nvSpPr>
            <p:cNvPr id="32" name="文本框 31">
              <a:extLst>
                <a:ext uri="{FF2B5EF4-FFF2-40B4-BE49-F238E27FC236}">
                  <a16:creationId xmlns:a16="http://schemas.microsoft.com/office/drawing/2014/main" id="{72097DF1-AF17-4909-4332-3237DBFC10DA}"/>
                </a:ext>
              </a:extLst>
            </p:cNvPr>
            <p:cNvSpPr txBox="1"/>
            <p:nvPr/>
          </p:nvSpPr>
          <p:spPr>
            <a:xfrm>
              <a:off x="4263488" y="4831797"/>
              <a:ext cx="2651503" cy="646331"/>
            </a:xfrm>
            <a:prstGeom prst="rect">
              <a:avLst/>
            </a:prstGeom>
            <a:noFill/>
          </p:spPr>
          <p:txBody>
            <a:bodyPr wrap="square" rtlCol="0">
              <a:spAutoFit/>
            </a:bodyPr>
            <a:lstStyle/>
            <a:p>
              <a:r>
                <a:rPr lang="en-US" altLang="zh-CN"/>
                <a:t>Signal condition variable</a:t>
              </a:r>
            </a:p>
            <a:p>
              <a:r>
                <a:rPr lang="en-US" altLang="zh-CN"/>
                <a:t>Unlock and return</a:t>
              </a:r>
              <a:endParaRPr lang="zh-CN" altLang="en-US"/>
            </a:p>
          </p:txBody>
        </p:sp>
        <p:sp>
          <p:nvSpPr>
            <p:cNvPr id="35" name="文本框 34">
              <a:extLst>
                <a:ext uri="{FF2B5EF4-FFF2-40B4-BE49-F238E27FC236}">
                  <a16:creationId xmlns:a16="http://schemas.microsoft.com/office/drawing/2014/main" id="{0F0D17EC-5F5C-1663-BD5C-424E0D708C85}"/>
                </a:ext>
              </a:extLst>
            </p:cNvPr>
            <p:cNvSpPr txBox="1"/>
            <p:nvPr/>
          </p:nvSpPr>
          <p:spPr>
            <a:xfrm>
              <a:off x="2948651" y="5660007"/>
              <a:ext cx="2479832" cy="369332"/>
            </a:xfrm>
            <a:prstGeom prst="rect">
              <a:avLst/>
            </a:prstGeom>
            <a:noFill/>
          </p:spPr>
          <p:txBody>
            <a:bodyPr wrap="square" rtlCol="0">
              <a:spAutoFit/>
            </a:bodyPr>
            <a:lstStyle/>
            <a:p>
              <a:pPr algn="ctr"/>
              <a:r>
                <a:rPr lang="en-US" altLang="zh-CN">
                  <a:latin typeface="Consolas" panose="020B0609020204030204" pitchFamily="49" charset="0"/>
                </a:rPr>
                <a:t>sendIoRequest</a:t>
              </a:r>
            </a:p>
          </p:txBody>
        </p:sp>
        <p:sp>
          <p:nvSpPr>
            <p:cNvPr id="38" name="文本框 37">
              <a:extLst>
                <a:ext uri="{FF2B5EF4-FFF2-40B4-BE49-F238E27FC236}">
                  <a16:creationId xmlns:a16="http://schemas.microsoft.com/office/drawing/2014/main" id="{6F9B6E9E-AEEA-2B28-2420-010EC0973FF7}"/>
                </a:ext>
              </a:extLst>
            </p:cNvPr>
            <p:cNvSpPr txBox="1"/>
            <p:nvPr/>
          </p:nvSpPr>
          <p:spPr>
            <a:xfrm>
              <a:off x="8224520" y="4003896"/>
              <a:ext cx="2402841" cy="646331"/>
            </a:xfrm>
            <a:prstGeom prst="rect">
              <a:avLst/>
            </a:prstGeom>
            <a:noFill/>
          </p:spPr>
          <p:txBody>
            <a:bodyPr wrap="square" rtlCol="0">
              <a:spAutoFit/>
            </a:bodyPr>
            <a:lstStyle/>
            <a:p>
              <a:pPr algn="ctr"/>
              <a:r>
                <a:rPr lang="en-US" altLang="zh-CN"/>
                <a:t>IO request completed</a:t>
              </a:r>
            </a:p>
            <a:p>
              <a:pPr algn="ctr"/>
              <a:r>
                <a:rPr lang="en-US" altLang="zh-CN"/>
                <a:t>Signal and wait again</a:t>
              </a:r>
              <a:endParaRPr lang="en-US" altLang="zh-CN">
                <a:latin typeface="Consolas" panose="020B0609020204030204" pitchFamily="49" charset="0"/>
              </a:endParaRPr>
            </a:p>
          </p:txBody>
        </p:sp>
        <p:sp>
          <p:nvSpPr>
            <p:cNvPr id="39" name="椭圆 38">
              <a:extLst>
                <a:ext uri="{FF2B5EF4-FFF2-40B4-BE49-F238E27FC236}">
                  <a16:creationId xmlns:a16="http://schemas.microsoft.com/office/drawing/2014/main" id="{A5D032D6-F961-3186-7027-4F6357388DB8}"/>
                </a:ext>
              </a:extLst>
            </p:cNvPr>
            <p:cNvSpPr/>
            <p:nvPr/>
          </p:nvSpPr>
          <p:spPr>
            <a:xfrm>
              <a:off x="7634777" y="5541212"/>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a:extLst>
                <a:ext uri="{FF2B5EF4-FFF2-40B4-BE49-F238E27FC236}">
                  <a16:creationId xmlns:a16="http://schemas.microsoft.com/office/drawing/2014/main" id="{DC012128-56CF-E7C7-7AD6-383DF749F2AC}"/>
                </a:ext>
              </a:extLst>
            </p:cNvPr>
            <p:cNvCxnSpPr>
              <a:cxnSpLocks/>
            </p:cNvCxnSpPr>
            <p:nvPr/>
          </p:nvCxnSpPr>
          <p:spPr>
            <a:xfrm>
              <a:off x="7684782" y="4729362"/>
              <a:ext cx="0" cy="811850"/>
            </a:xfrm>
            <a:prstGeom prst="line">
              <a:avLst/>
            </a:prstGeom>
            <a:ln w="19050">
              <a:headEnd type="arrow"/>
              <a:tailEnd type="none"/>
            </a:ln>
          </p:spPr>
          <p:style>
            <a:lnRef idx="2">
              <a:schemeClr val="dk1"/>
            </a:lnRef>
            <a:fillRef idx="0">
              <a:schemeClr val="dk1"/>
            </a:fillRef>
            <a:effectRef idx="1">
              <a:schemeClr val="dk1"/>
            </a:effectRef>
            <a:fontRef idx="minor">
              <a:schemeClr val="tx1"/>
            </a:fontRef>
          </p:style>
        </p:cxnSp>
        <p:sp>
          <p:nvSpPr>
            <p:cNvPr id="42" name="文本框 41">
              <a:extLst>
                <a:ext uri="{FF2B5EF4-FFF2-40B4-BE49-F238E27FC236}">
                  <a16:creationId xmlns:a16="http://schemas.microsoft.com/office/drawing/2014/main" id="{AA70F889-E52A-6815-80F3-4BAA09C50B58}"/>
                </a:ext>
              </a:extLst>
            </p:cNvPr>
            <p:cNvSpPr txBox="1"/>
            <p:nvPr/>
          </p:nvSpPr>
          <p:spPr>
            <a:xfrm>
              <a:off x="6439375" y="5660007"/>
              <a:ext cx="2479832" cy="369332"/>
            </a:xfrm>
            <a:prstGeom prst="rect">
              <a:avLst/>
            </a:prstGeom>
            <a:noFill/>
          </p:spPr>
          <p:txBody>
            <a:bodyPr wrap="square" rtlCol="0">
              <a:spAutoFit/>
            </a:bodyPr>
            <a:lstStyle/>
            <a:p>
              <a:pPr algn="ctr"/>
              <a:r>
                <a:rPr lang="en-US" altLang="zh-CN">
                  <a:latin typeface="Consolas" panose="020B0609020204030204" pitchFamily="49" charset="0"/>
                </a:rPr>
                <a:t>waitIoRequest</a:t>
              </a:r>
            </a:p>
          </p:txBody>
        </p:sp>
        <p:sp>
          <p:nvSpPr>
            <p:cNvPr id="43" name="椭圆 42">
              <a:extLst>
                <a:ext uri="{FF2B5EF4-FFF2-40B4-BE49-F238E27FC236}">
                  <a16:creationId xmlns:a16="http://schemas.microsoft.com/office/drawing/2014/main" id="{0C9C2492-713A-4738-632F-71D1FA639FA8}"/>
                </a:ext>
              </a:extLst>
            </p:cNvPr>
            <p:cNvSpPr/>
            <p:nvPr/>
          </p:nvSpPr>
          <p:spPr>
            <a:xfrm>
              <a:off x="7634777" y="4651551"/>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6B154D10-3AEB-61E5-11F6-EAF28310CE73}"/>
                </a:ext>
              </a:extLst>
            </p:cNvPr>
            <p:cNvSpPr txBox="1"/>
            <p:nvPr/>
          </p:nvSpPr>
          <p:spPr>
            <a:xfrm>
              <a:off x="7707039" y="4843713"/>
              <a:ext cx="3042239" cy="646331"/>
            </a:xfrm>
            <a:prstGeom prst="rect">
              <a:avLst/>
            </a:prstGeom>
            <a:noFill/>
          </p:spPr>
          <p:txBody>
            <a:bodyPr wrap="square" rtlCol="0">
              <a:spAutoFit/>
            </a:bodyPr>
            <a:lstStyle/>
            <a:p>
              <a:r>
                <a:rPr lang="en-US" altLang="zh-CN"/>
                <a:t>Lock and check if completed</a:t>
              </a:r>
            </a:p>
            <a:p>
              <a:r>
                <a:rPr lang="en-US" altLang="zh-CN"/>
                <a:t>Wait otherwise</a:t>
              </a:r>
              <a:endParaRPr lang="zh-CN" altLang="en-US"/>
            </a:p>
          </p:txBody>
        </p:sp>
        <p:cxnSp>
          <p:nvCxnSpPr>
            <p:cNvPr id="47" name="直接连接符 46">
              <a:extLst>
                <a:ext uri="{FF2B5EF4-FFF2-40B4-BE49-F238E27FC236}">
                  <a16:creationId xmlns:a16="http://schemas.microsoft.com/office/drawing/2014/main" id="{91768B4D-B448-4EF3-D8EF-2A9D44F54710}"/>
                </a:ext>
              </a:extLst>
            </p:cNvPr>
            <p:cNvCxnSpPr>
              <a:cxnSpLocks/>
            </p:cNvCxnSpPr>
            <p:nvPr/>
          </p:nvCxnSpPr>
          <p:spPr>
            <a:xfrm>
              <a:off x="7707039" y="5587826"/>
              <a:ext cx="1718900" cy="0"/>
            </a:xfrm>
            <a:prstGeom prst="line">
              <a:avLst/>
            </a:prstGeom>
            <a:ln>
              <a:prstDash val="dash"/>
              <a:tailEnd type="none"/>
            </a:ln>
          </p:spPr>
          <p:style>
            <a:lnRef idx="2">
              <a:schemeClr val="dk1"/>
            </a:lnRef>
            <a:fillRef idx="0">
              <a:schemeClr val="dk1"/>
            </a:fillRef>
            <a:effectRef idx="1">
              <a:schemeClr val="dk1"/>
            </a:effectRef>
            <a:fontRef idx="minor">
              <a:schemeClr val="tx1"/>
            </a:fontRef>
          </p:style>
        </p:cxnSp>
        <p:sp>
          <p:nvSpPr>
            <p:cNvPr id="48" name="椭圆 47">
              <a:extLst>
                <a:ext uri="{FF2B5EF4-FFF2-40B4-BE49-F238E27FC236}">
                  <a16:creationId xmlns:a16="http://schemas.microsoft.com/office/drawing/2014/main" id="{BEF0DC71-17F1-CAA7-733B-4C2688EC804E}"/>
                </a:ext>
              </a:extLst>
            </p:cNvPr>
            <p:cNvSpPr/>
            <p:nvPr/>
          </p:nvSpPr>
          <p:spPr>
            <a:xfrm>
              <a:off x="9375934" y="4659696"/>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a:extLst>
                <a:ext uri="{FF2B5EF4-FFF2-40B4-BE49-F238E27FC236}">
                  <a16:creationId xmlns:a16="http://schemas.microsoft.com/office/drawing/2014/main" id="{BC973F84-9911-5D1C-EBF8-052958940E04}"/>
                </a:ext>
              </a:extLst>
            </p:cNvPr>
            <p:cNvCxnSpPr>
              <a:cxnSpLocks/>
            </p:cNvCxnSpPr>
            <p:nvPr/>
          </p:nvCxnSpPr>
          <p:spPr>
            <a:xfrm>
              <a:off x="9375934" y="5587826"/>
              <a:ext cx="1849579" cy="0"/>
            </a:xfrm>
            <a:prstGeom prst="line">
              <a:avLst/>
            </a:prstGeom>
            <a:ln>
              <a:prstDash val="solid"/>
              <a:tailEnd type="none"/>
            </a:ln>
          </p:spPr>
          <p:style>
            <a:lnRef idx="2">
              <a:schemeClr val="dk1"/>
            </a:lnRef>
            <a:fillRef idx="0">
              <a:schemeClr val="dk1"/>
            </a:fillRef>
            <a:effectRef idx="1">
              <a:schemeClr val="dk1"/>
            </a:effectRef>
            <a:fontRef idx="minor">
              <a:schemeClr val="tx1"/>
            </a:fontRef>
          </p:style>
        </p:cxnSp>
        <p:sp>
          <p:nvSpPr>
            <p:cNvPr id="52" name="椭圆 51">
              <a:extLst>
                <a:ext uri="{FF2B5EF4-FFF2-40B4-BE49-F238E27FC236}">
                  <a16:creationId xmlns:a16="http://schemas.microsoft.com/office/drawing/2014/main" id="{DFAC6EC3-A516-2350-3050-73AB1AA8D81B}"/>
                </a:ext>
              </a:extLst>
            </p:cNvPr>
            <p:cNvSpPr/>
            <p:nvPr/>
          </p:nvSpPr>
          <p:spPr>
            <a:xfrm>
              <a:off x="9375934" y="5540963"/>
              <a:ext cx="100011" cy="100011"/>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5409383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5F2F0D-E40D-594F-1435-16A8E6ED55B8}"/>
            </a:ext>
          </a:extLst>
        </p:cNvPr>
        <p:cNvGrpSpPr/>
        <p:nvPr/>
      </p:nvGrpSpPr>
      <p:grpSpPr>
        <a:xfrm>
          <a:off x="0" y="0"/>
          <a:ext cx="0" cy="0"/>
          <a:chOff x="0" y="0"/>
          <a:chExt cx="0" cy="0"/>
        </a:xfrm>
      </p:grpSpPr>
      <p:sp>
        <p:nvSpPr>
          <p:cNvPr id="21" name="文本框 20">
            <a:extLst>
              <a:ext uri="{FF2B5EF4-FFF2-40B4-BE49-F238E27FC236}">
                <a16:creationId xmlns:a16="http://schemas.microsoft.com/office/drawing/2014/main" id="{0B46E35C-28CF-7B4D-F854-FE42C98ECCCE}"/>
              </a:ext>
            </a:extLst>
          </p:cNvPr>
          <p:cNvSpPr txBox="1"/>
          <p:nvPr/>
        </p:nvSpPr>
        <p:spPr>
          <a:xfrm>
            <a:off x="514349" y="550374"/>
            <a:ext cx="7044295" cy="461665"/>
          </a:xfrm>
          <a:prstGeom prst="rect">
            <a:avLst/>
          </a:prstGeom>
          <a:noFill/>
        </p:spPr>
        <p:txBody>
          <a:bodyPr wrap="square" rtlCol="0">
            <a:spAutoFit/>
          </a:bodyPr>
          <a:lstStyle/>
          <a:p>
            <a:r>
              <a:rPr lang="en-US" altLang="zh-CN" sz="2400"/>
              <a:t>Parallel: Benchmarks</a:t>
            </a:r>
            <a:endParaRPr lang="zh-CN" altLang="en-US" sz="2400"/>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8" name="加载项 7">
                <a:extLst>
                  <a:ext uri="{FF2B5EF4-FFF2-40B4-BE49-F238E27FC236}">
                    <a16:creationId xmlns:a16="http://schemas.microsoft.com/office/drawing/2014/main" id="{5C021B59-EB7E-F489-4EC9-CB9B9BA32318}"/>
                  </a:ext>
                </a:extLst>
              </p:cNvPr>
              <p:cNvGraphicFramePr>
                <a:graphicFrameLocks noGrp="1"/>
              </p:cNvGraphicFramePr>
              <p:nvPr>
                <p:extLst>
                  <p:ext uri="{D42A27DB-BD31-4B8C-83A1-F6EECF244321}">
                    <p14:modId xmlns:p14="http://schemas.microsoft.com/office/powerpoint/2010/main" val="279127030"/>
                  </p:ext>
                </p:extLst>
              </p:nvPr>
            </p:nvGraphicFramePr>
            <p:xfrm>
              <a:off x="1333500" y="1312079"/>
              <a:ext cx="9525000" cy="5715000"/>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8" name="加载项 7">
                <a:extLst>
                  <a:ext uri="{FF2B5EF4-FFF2-40B4-BE49-F238E27FC236}">
                    <a16:creationId xmlns:a16="http://schemas.microsoft.com/office/drawing/2014/main" id="{5C021B59-EB7E-F489-4EC9-CB9B9BA32318}"/>
                  </a:ext>
                </a:extLst>
              </p:cNvPr>
              <p:cNvPicPr>
                <a:picLocks noGrp="1" noRot="1" noChangeAspect="1" noMove="1" noResize="1" noEditPoints="1" noAdjustHandles="1" noChangeArrowheads="1" noChangeShapeType="1"/>
              </p:cNvPicPr>
              <p:nvPr/>
            </p:nvPicPr>
            <p:blipFill>
              <a:blip r:embed="rId3"/>
              <a:stretch>
                <a:fillRect/>
              </a:stretch>
            </p:blipFill>
            <p:spPr>
              <a:xfrm>
                <a:off x="1333500" y="1312079"/>
                <a:ext cx="9525000" cy="5715000"/>
              </a:xfrm>
              <a:prstGeom prst="rect">
                <a:avLst/>
              </a:prstGeom>
            </p:spPr>
          </p:pic>
        </mc:Fallback>
      </mc:AlternateContent>
      <p:sp>
        <p:nvSpPr>
          <p:cNvPr id="10" name="矩形 9">
            <a:extLst>
              <a:ext uri="{FF2B5EF4-FFF2-40B4-BE49-F238E27FC236}">
                <a16:creationId xmlns:a16="http://schemas.microsoft.com/office/drawing/2014/main" id="{D48C992F-87A5-6C1A-05DF-138AE4B475F0}"/>
              </a:ext>
            </a:extLst>
          </p:cNvPr>
          <p:cNvSpPr/>
          <p:nvPr/>
        </p:nvSpPr>
        <p:spPr>
          <a:xfrm>
            <a:off x="10544175" y="1312079"/>
            <a:ext cx="550069" cy="5715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63101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BC7524-8855-E9DB-32C3-668A481D0AB9}"/>
            </a:ext>
          </a:extLst>
        </p:cNvPr>
        <p:cNvGrpSpPr/>
        <p:nvPr/>
      </p:nvGrpSpPr>
      <p:grpSpPr>
        <a:xfrm>
          <a:off x="0" y="0"/>
          <a:ext cx="0" cy="0"/>
          <a:chOff x="0" y="0"/>
          <a:chExt cx="0" cy="0"/>
        </a:xfrm>
      </p:grpSpPr>
      <p:sp>
        <p:nvSpPr>
          <p:cNvPr id="21" name="文本框 20">
            <a:extLst>
              <a:ext uri="{FF2B5EF4-FFF2-40B4-BE49-F238E27FC236}">
                <a16:creationId xmlns:a16="http://schemas.microsoft.com/office/drawing/2014/main" id="{9CD452D1-613E-E4CC-88DB-B849B2E41EB5}"/>
              </a:ext>
            </a:extLst>
          </p:cNvPr>
          <p:cNvSpPr txBox="1"/>
          <p:nvPr/>
        </p:nvSpPr>
        <p:spPr>
          <a:xfrm>
            <a:off x="514349" y="550374"/>
            <a:ext cx="7044295" cy="461665"/>
          </a:xfrm>
          <a:prstGeom prst="rect">
            <a:avLst/>
          </a:prstGeom>
          <a:noFill/>
        </p:spPr>
        <p:txBody>
          <a:bodyPr wrap="square" rtlCol="0">
            <a:spAutoFit/>
          </a:bodyPr>
          <a:lstStyle/>
          <a:p>
            <a:r>
              <a:rPr lang="en-US" altLang="zh-CN" sz="2400"/>
              <a:t>Parallel: Benchmarks</a:t>
            </a:r>
            <a:endParaRPr lang="zh-CN" altLang="en-US" sz="2400"/>
          </a:p>
        </p:txBody>
      </p:sp>
      <p:sp>
        <p:nvSpPr>
          <p:cNvPr id="10" name="矩形 9">
            <a:extLst>
              <a:ext uri="{FF2B5EF4-FFF2-40B4-BE49-F238E27FC236}">
                <a16:creationId xmlns:a16="http://schemas.microsoft.com/office/drawing/2014/main" id="{CF3210D6-05E8-5E5A-B4DF-6326FA3823AB}"/>
              </a:ext>
            </a:extLst>
          </p:cNvPr>
          <p:cNvSpPr/>
          <p:nvPr/>
        </p:nvSpPr>
        <p:spPr>
          <a:xfrm>
            <a:off x="10544175" y="928687"/>
            <a:ext cx="550069" cy="587216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加载项 1">
                <a:extLst>
                  <a:ext uri="{FF2B5EF4-FFF2-40B4-BE49-F238E27FC236}">
                    <a16:creationId xmlns:a16="http://schemas.microsoft.com/office/drawing/2014/main" id="{3D3887C9-6F87-151F-C6A4-997AE46FB1F8}"/>
                  </a:ext>
                </a:extLst>
              </p:cNvPr>
              <p:cNvGraphicFramePr>
                <a:graphicFrameLocks noGrp="1"/>
              </p:cNvGraphicFramePr>
              <p:nvPr>
                <p:extLst>
                  <p:ext uri="{D42A27DB-BD31-4B8C-83A1-F6EECF244321}">
                    <p14:modId xmlns:p14="http://schemas.microsoft.com/office/powerpoint/2010/main" val="1219041687"/>
                  </p:ext>
                </p:extLst>
              </p:nvPr>
            </p:nvGraphicFramePr>
            <p:xfrm>
              <a:off x="1333500" y="1354943"/>
              <a:ext cx="9525000" cy="5715000"/>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加载项 1">
                <a:extLst>
                  <a:ext uri="{FF2B5EF4-FFF2-40B4-BE49-F238E27FC236}">
                    <a16:creationId xmlns:a16="http://schemas.microsoft.com/office/drawing/2014/main" id="{3D3887C9-6F87-151F-C6A4-997AE46FB1F8}"/>
                  </a:ext>
                </a:extLst>
              </p:cNvPr>
              <p:cNvPicPr>
                <a:picLocks noGrp="1" noRot="1" noChangeAspect="1" noMove="1" noResize="1" noEditPoints="1" noAdjustHandles="1" noChangeArrowheads="1" noChangeShapeType="1"/>
              </p:cNvPicPr>
              <p:nvPr/>
            </p:nvPicPr>
            <p:blipFill>
              <a:blip r:embed="rId3"/>
              <a:stretch>
                <a:fillRect/>
              </a:stretch>
            </p:blipFill>
            <p:spPr>
              <a:xfrm>
                <a:off x="1333500" y="1354943"/>
                <a:ext cx="9525000" cy="5715000"/>
              </a:xfrm>
              <a:prstGeom prst="rect">
                <a:avLst/>
              </a:prstGeom>
            </p:spPr>
          </p:pic>
        </mc:Fallback>
      </mc:AlternateContent>
      <p:sp>
        <p:nvSpPr>
          <p:cNvPr id="4" name="矩形 3">
            <a:extLst>
              <a:ext uri="{FF2B5EF4-FFF2-40B4-BE49-F238E27FC236}">
                <a16:creationId xmlns:a16="http://schemas.microsoft.com/office/drawing/2014/main" id="{04863D3A-2699-C355-CFF7-B219BCFD7987}"/>
              </a:ext>
            </a:extLst>
          </p:cNvPr>
          <p:cNvSpPr/>
          <p:nvPr/>
        </p:nvSpPr>
        <p:spPr>
          <a:xfrm>
            <a:off x="10544175" y="1354943"/>
            <a:ext cx="550069" cy="5715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63641307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webextension1.xml><?xml version="1.0" encoding="utf-8"?>
<we:webextension xmlns:we="http://schemas.microsoft.com/office/webextensions/webextension/2010/11" id="{B9C607E4-42C5-4155-9CF8-B67B2C9C6A3E}">
  <we:reference id="wa200003233" version="2.0.0.3" store="zh-CN" storeType="OMEX"/>
  <we:alternateReferences>
    <we:reference id="WA200003233" version="2.0.0.3" store="WA200003233" storeType="OMEX"/>
  </we:alternateReferences>
  <we:properties>
    <we:property name="artifactViewState" value="&quot;live&quot;"/>
    <we:property name="backgroundColor" value="&quot;#FFFFFF&quot;"/>
    <we:property name="bookmark" value="&quot;H4sIAAAAAAAAA91VzWrbQBB+FbGnFkSRJVt2fEsVBwqlNXFIDsGHkTSSNl3vit2VG9f4dXrLA/TSpyn0NTK7sqlbCjkF6uqinZ+dmW9G+mbLSm5aAZsPsEI2ZT++ff35+D0YsJDJXoPxaDws0gQwzmGSTqIkRrKq1nIlDZtumQVdo73hpgPhwpDybhkyEGIOtZMqEAZD1qI2SoLgX7B3JpPVHe5Chg+tUBpcyIUFiy7smtxJphIGbxLKCIXla1xgYXttGQ/G0dkoLybDfIRnmGKakpvpHXxlf3VxoX36TEkLXFIap8sRKsihnKT5OMmjaphHidNXXNiDy2b20GpCR5g3rWvOebkGWWDJPASNpq94yzIlupU/zX7TL1SnC7zCypuk5XZDYeagqVsoglejQRwGgyiKXrMd9WWuFXXN+1w3GqE0Xt2ozxlJlhJPo134fDnnda2xBrsXZy9c6yWnMQcXaHgtve2yk/uxRadQ/y23jepskKlOWhOoKlh0WpNQclkHGQphThnWTDa+noB+2yNg/wWkdx9PGcYVdgZygcGtVp9QPw9lSRpDsxN7Sv3Fbtc9QkEElzWgrePs/J7I0VEZ3VK6RP1249nsgusDrcbhH6D+KerYLQ97gK7cHzF9Rg2ple7hvCT5Lnf+OW4mWyEtQHegEZoWCpyDRF9J24fg6P3oEwNZusH5s3bv95y2Sz+3GxCdG5lfl8yn8dmeACHRc4+kBwAA&quot;"/>
    <we:property name="creatorSessionId" value="&quot;0be54332-7b15-4076-93f3-f59252fc425c&quot;"/>
    <we:property name="creatorTenantId" value="&quot;196a5b5e-45b9-49ae-8649-4dcd8c51ad0f&quot;"/>
    <we:property name="creatorUserId" value="&quot;100320020C1B4D2A&quot;"/>
    <we:property name="datasetId" value="&quot;11804827-d0f2-41a0-a8ee-9d505e1b9af3&quot;"/>
    <we:property name="embedUrl" value="&quot;/reportEmbed?reportId=2f350624-dcd6-423d-8a65-2d88b8d41d45&amp;config=eyJjbHVzdGVyVXJsIjoiaHR0cHM6Ly9XQUJJLUVBU1QtQVNJQS1CLVBSSU1BUlktcmVkaXJlY3QuYW5hbHlzaXMud2luZG93cy5uZXQiLCJlbWJlZEZlYXR1cmVzIjp7InVzYWdlTWV0cmljc1ZOZXh0Ijp0cnVlfX0%3D&amp;disableSensitivityBanner=true&amp;storytellingChangeViewModeShortcutKeys=true&quot;"/>
    <we:property name="initialStateBookmark" value="&quot;H4sIAAAAAAAAA91VzWrbQBB+FbGnFkSR7dhJfHMUBUqa2NghORRTRtJI2nS9K3ZXblzj18mtD9BLn6bQ1+jsyqZuKfgUqKuLdmbn75uRvlmznJtawOoWFsiG7PvX5x9fvgUdFjLZai7G4+ub0fT6w+3oJiG1qi1X0rDhmlnQJdp7bhoQzp+U7+chAyEmUDqpAGEwZDVqoyQI/hlbY7qyusFNyPCpFkqDCzmzYNGFXZI5yZS786ZHGSGzfIkzzGyrzbud0+i8n2ZnJ2kfz3GAgwGZmdbAV/ZXExfap4+VtMAlpXG6FKGAFPKzQXraS6PiJI16Tl9wYXcmq+Sp1oSOMK9q15VRvgSZYc48BI2mrXjNYiWahT8lv+lnqtEZTrHwV9Jyu6IwE9DULRTBq36nGwadKIpesw31ZaIVdc3b3FUaITdeXalPMUmWEg+jTXi4nFFZaizBbsXkhWu94jTm4BINL6W/u2rkdmzRMdT/wG2lGhvEqpHWBKoIZo3WJORclkGMQphjhpXIytcT0G+7B+y/gPR2fMwwptgYSAUGD1p9RH0Yypw0hmYntpT6i93uWoSCCC6uQFvH2ekjkaOjMvJSOkd9sfJsdsn1jla74R+g/inq2Mx3e4BcHveYPqaGlEq3cF6SfOcb/+w3ky2QFqA70AhNDRlOQKKvpG5DcPR29ImBzN3g/Fm79ztO26Wd2z2Ixo3Mr0vmk9AoOX0OBxzcEmW+LF/dT1w0+xnNBwAA&quot;"/>
    <we:property name="isFiltersActionButtonVisible" value="true"/>
    <we:property name="isFooterCollapsed" value="true"/>
    <we:property name="isVisualContainerHeaderHidden" value="false"/>
    <we:property name="pageDisplayName" value="&quot;Parallel (512, 1000)&quot;"/>
    <we:property name="pageName" value="&quot;d217095bc84b5e9e6e66&quot;"/>
    <we:property name="pptInsertionSessionID" value="&quot;A0ED937F-A401-4774-A299-30F7784B6557&quot;"/>
    <we:property name="reportEmbeddedTime" value="&quot;2024-11-11T16:15:19.178Z&quot;"/>
    <we:property name="reportName" value="&quot;benchmark&quot;"/>
    <we:property name="reportState" value="&quot;CONNECTED&quot;"/>
    <we:property name="reportUrl" value="&quot;/groups/me/reports/2f350624-dcd6-423d-8a65-2d88b8d41d45/d217095bc84b5e9e6e66?bookmarkGuid=64fc42d9-fa03-49da-aa3b-18a0a1e84927&amp;bookmarkUsage=1&amp;ctid=196a5b5e-45b9-49ae-8649-4dcd8c51ad0f&amp;fromEntryPoint=export&quot;"/>
    <we:property name="snapshot" value="&quot;data:image/png;base64,iVBORw0KGgoAAAANSUhEUgAABTUAAALqCAYAAADkRrDhAAAAAXNSR0IArs4c6QAAIABJREFUeF7snXmAFOWd/p+574NhZhiG4T6UUaN4bGRJgnFNzG8TjSEhblYMG8HNKsZEWBMRFdQguAa8ELMralDcrJkNiRg1EDWgIRAjjlEcFRjOuXvOnrPn/O1bPd1dVV3VVV19TB9P/aP0vPUen+97fN+n3iNhZGRkBHxIgARIgARIgARIgARIgARIgARIgARIgARIgARIAMDvXtqJr319UUSzSKCoGdH2YeZIgARIgARIgARIgARIgARIgARIgARIgARIIKwEKGqGFTcTIwESIAESIAESIAESIAESIAESIAESIAESIAESCJQARc1ACfJ9EiABEiABEiABEiABEiABEiABEiABEiABEiCBsBKgqBlW3EyMBEiABEiABEiABEiABEiABEiABEiABEiABEggUAIUNQMlyPdJgARIgARIgARIgARIgARIgARIgARIgARIgATCSoCiZlhxMzESIAESIAESIAESIAESIAESIAESIAESIAESIIFACVDUDJQg3ycBEiABEiABEiABEiABEiABEiABEiABEiABEggrAYqaYcXNxEiABEiABEiABEiABEiABEiABEiABEiABEiABAIlQFEzUIJ8nwRIgARIgARIgARIgARIgARIgARIgARIgARIIKwEKGqGFTcTIwESIAESIAESIAESIAESIAESIAESIAESIAESCJQARc1ACfJ9EiABEiABEiABEiABEiABEiABEiABEiABEiCBsBKgqBlW3EyMBEiABEiABEiABEiABEiABEiABEiABEiABEggUAIUNQMlyPdJgARIgARIgARIgARIgARIgARIgARIgARIgATCSoCiZlhxMzESIAESIAESIAESIAESIAESIAESIAESIAESIIFACVDUDJQg3ycBEiABEiABEiABEiABEiABEiABEiABEiABEggrAYqaVnE3v441q7Zj4u3P45ZzrUaifs+Gl+9biYPzN2P9l4qCFanFeJx52Tl1NZ5dWm4xjih47fB2fO+hk1i0aS2uKtTLbyTZJdhMo7xsUjvcj0t92i/YzBgf1NxD0h9GIGcz/UUs18loL1u059/fJmGqXUb5GOAvk6gKP+qHVQO4PMZ9MT/tcmj79dgCDxPp36eWYv09V6DUz7jGLLi6P5LGF+CW7Utx0ZhlignrEjBln2juT6M576y3JEAC8U4grkTNo63Ak+8BrwkHEcDsAuCbZwNLz9OqBlXYsnQDDqn/5HIsTU0W/K1exgNK3R/uxZodx7wjDrrDO3ai5tDQCDZv/Rtee+M0Gpp6MaEwA1/6Yhlu+7fPICMjWVl2XZFBP/9OhtOcjqMZkQLGdvHX0kEJP1oH61SRlS7xRxSP0LKZBRQRIoVGXxH09mgWSJjCRZCo2X/8A/T86ddwfOrsrVPKZiPzs19D+oX/4AVDd+Kr25+r+hEz/UVE1EmNehCM/iJSy2a22pvIv1os8USt0c5nWhNRKisO4+Av3kNNZb3TF/niDHz+pr/DzM9NDe74ZspPifwxQMvv8W+cM1tBIiucfl1U5lMK96b8tytiXhiLDFFTa57gB/sQipoDp+2w7/wUvQecHmLK5BxkfnEqcr46U7OSu9qYdrsKdR+hPd+KuDYeDlHTR5+t67+Y8UtMdW2htrOpTDAQCZAACVgiEDei5ivHgOt3aTO6eg7wi6+p/+YcZBHUlZhGNjIeUCTH48AC1ddo19f8WQYrDo3SH/u/19R145+W/wEfH2nzysz0KTn4n21fwqwZebK/6djJPYH3djB9TxS04jO2S3DJmUzPxATdOF8m0zKOaGxCBIWByaxrObSaDmgVtmwHbonlFc7h5O7DPN1v/xr2Xz2kGSJr4beR+62VGiKR90oYt2jiJUYbjAO6dSKcq4dNjlXBsFkw4jDZ3EISzET+tcYHV/24SOUPOMUk/8bd//3RK9j76AHN4n17y1X4worPcnxzExgVO9TtUtjxlVKsH5M+1mR7C7gCmxmbtT/eHtq+HVga26v9zAq+AZtBJwJnnwAvn/vQ9ntR91VfO39kEYZI1OzZXwPbuj9pj4tfmILCu//e62+eDwda/ZmZuqiVnNn3NNrUqG8Fvz7Sh8rao/GGQ9TUXUThEn697aM9L7TCwqy9rMTNd0iABEggtATiQtQ8YwfO3+Yb5M0XAT9dKA8TLsdVnqbxgOJr8IrK7Tcqs3zju7vx1p/Vaw89gS6ZV4zfV3xV8ZbuJPQAUFp9THVEgJFdKWqGtssJcuwmRIqgpajh0ErtsW5xbB/RoAUwnNx1DNh/rBItj97k07x531qJzIXfNhCJRvtdzEJd9egKbtcbRpMYippBa15hichEvfUaTwxWO/ozodz3+AFU3PqKz6L+8I/LMPuy6e4wcTu+ReoOCRj5EMGqycb+oPMYkFosisPtymMqahqNC2arQAhEzcGGbtRe/7LPHOR+62yM+/4FijCufmzR1O3Y6bWN30Rd1EzR7HvabSri/CtTdjdbZn0TaY4po6sxS2ceAxRHlAWenicnwYzLbCNgOBIgARIIDoG4EDXvfRt49K/GwE6uAHLTXOEMHFfN7Zdidc5inFrl2bau3j6h3kal/LvxgOJzAqU5YVNt61Bvl5MGytc9cNwrIrTyoorr8tW4BRu8zzXCaqwvrZBtkze3HeePf6rFt/5lj6Ghntt6Ob76Zc82PcV28tG3hcO7s3Q1Lj2wQXlGqdopkf9bzQKAc2WOh8WiupWebV4aWw+9tsmpVphoOmlyu8F5Vqtc1tXdgmM0QXf/3VedNFk29dZVVdldEwxju6u3Gcm/OhvUVQBKvrOw6PYFOPiQ8ao4c+/pp6+3vW+i/CgDH079qUXKs3fV7djFT2pPbwJOm2P0jF1nPd5Z7aqPIiFfHF1/r8BU1Vmjmlv2TLRXQ34W+0ORUyXbK3DL7cAWE+eKtT97F3rfk/VdGvyTCiai+N7fyP6itbJJsKzAVI265DVxlvUX0NvyaardObMUcH/RoOq/3X2WBoxg9Bdmyxas/kLdJyv6ndD0F3ptRP9safMi17qZm9F8vNXnGHfBN8/B8v/9jjtMQOOb3Oa6dcXkGCBy5NMeo/VZ/ZHH6vhmSkBwYXLtVvGgVa6qHW3jgfaHuj6Cuh+T99Xa5vbZ9tXtR69dGwjuUsoizzsnqXb3qOqsy0ZSHyj8j1GfzWUDqU9+HZC1v4D7LnGGuSv+TZOwU+b3qFdEe413PnxPVzs165MYjm1e5jP20+WvqDkpymYoaqrrtfGq8Lan3of9V58Y+tFTXvomEjJTlP2MtAusFDuXbkC9YoWkXpl9+CEadVh/O7l2H6olXCv9BSUPQ/9aOjffN1O1r6ewl7tPugQHZMeTmZnH+cq3l7E0tpO7yqaec3mdb+7+GGTFb/S2syvfcg4+y+KjzzCslAxAAiRAAgEQCIWo6ajdi633PQ18dzNuLrdh16YNOHjeOjxw7Uy4JUM/8pwwMjIy4kd4r6D/8N9AZYNxDL/5FrBwiiucFVFT5gy6JwDyS2hU21K9HFJjZ8n3qhB1nr3LoFjN6TXJledPnRdnXHJHR2vLpmuw8wzy2tujtKyx6Ym/4YGH3zM01A+/fx7uuf1iTzitcgiRYtNaXFSp3K7vxc9r4qS/UlNLVJLzcJZdLuCOlh2ec9f8cboML4wyJVIY1UmPg+dxWrxtrdzO5m1TU3bX2E5U94ftODRvKa4qNKirbgFIvpJOfzuO96TC6D3j9N0TMMWqGBc/vcmG8++mRM031RNhnbi1tmWNTraVNjQparpFVHE5mbdtvUUVDe6aoqZR3RsVAuSrQtwTIeMPIY0/+RKGezoN+4vie3+LpIISjcnb6IUS7kn/+TikuKhNoz/29VHElYJWGTQmKcHrL0yKasHoL0yXTb791Vp/4b2904aXt/8NFy0VdjNur6bqrUbtUU6kjcdkV5sx6q/bznTg7inaRyXIs5Gem4afddwdnPFNc2xUH6tjbgzwtodLyPO01WCOb+ZX4o32R/IPiF59pB+ipkF/6BLY5EcTafkVW7BU9xJJM23fbL1y+WG6gpFpUXM76vQ+eqs+zprJv6m64BKJvcRS7/HalO+pvjgoGGObuo8w6kdl4b3qhdrnNxA11W3A4y/pD3sNK/bAccT3hxPx9oSHvoj0CyZoj4te45VGP2jKDzHTf4osaIxhemOmzMZOn8wzxzJT53wybX4dWyrPxy2ui1rVeXB/1JD5J14cdIRBH/n2tqaah8yPhOoyKa85TCB+ozLveh/U5Bd0qW3g/vAV6+fKG3qeDEACJBBuAsEWNR3Hd2PjD1bgfwtWYsuP56F6ywpsrL4S67euxuI5uZaKFzZR81ffAK5w7/pSf4F05t0tGuhM4pW3oRsN6Oq/G4UfXQnhdaami6tSQDEc4KWVG3o3LWoMbhrpaq5qUW9dMbniQgiaQtg0ev7te+VYv0Z+7piKmzw9hZ1MiBSaW8u0hVmFw6rn6Kp+N7SJ7Euy0STZ+YVWuaoTkIlrmqs4tOuc+pZ73+K5dz3UPPpAZXdfk1RjLjrCjeEEw9x7xunLVpVobPXzrMZQi5t+iJo6W77UttHjqPzdj0m8z/Zqjp+529BVdU/Pdib7C7OiZtHdv0JysftrFdR5lXMzbNN+iJo+x4Kg9hf+iJoB9hem+hTvHlzdnxj3F77LZNxeTdZbk6Km+qOE+jVRnp2lvi9osx1rwb2zHzYa3uAlaqq3Yfszvvkjak5V3q6ttJmePZS/G9tFFN/YzxGhzDAV4fTGKu/8m/zIY+i/6AjqctHCl5VNtn2znKSkZL6Al7jph6ip7LNcY578w7wrLY3dEVZ8HQ3hSi1w6dnXaEW15T7GyKeQ/m5my7+JMdinqGmunairmllRs/iBhci4ZKK2qOnaQeFuCyaEutGY/P8o5BE1FRezap2j68VdY57ia6V4ob9MVW1ds76q+yAtP0ddX4zzoeCoqCfKPHn7g9rzFXN+oydfK7DV+8xYzbqvNf9S9RmGox4DkAAJkEDgBIIpajqO78J9N63ErokrsWXVPFQ9uhwPn7kam55ch6tmWFmj6SxfwKLmD/YALxw2hnXoBmB6viuclZWaakdPa+DyFkvVqxp9iVn+rNRUb6PwEHAJL54VGt5f+ZV515tgGDmWUpomRYqKl6rxb6veMjTU5p/+PZb+01mKcHIu9WLFpHuCIROVSoQzqrKRHys11XZR2EJz4uCZwLkmxcGc9HlvO1Gh03TOzQnpWvXMqz7JVldoOkwKttrinivHhnVV2pavMZGwOgFRvWeYvnyrnI/zy7xXzfghanpNirX6Dx8cFXXQxITKNXFRp+slmpjgrvmRx6A/1GszJvsLcZ6mOFfT6Jn4+EFVEDlXm/JCOJnTLh0toP6QY1rUtFj2UcHHv/7CH1HTx1ENZvoLM2Hkk1v5jcz+9BcGwoFhe7XaX3i1CePJpz/i0y0JdxlVV8z6/DT86K3lwRnf/BA1fY5vPuwh9w2COb6ZXampK34q8hyk/lCyikZ7c4uKxtuDtbeDe/sK/tQrd2Vx5UO+4tK0qKnRN2j1xcH0dTT7em/RRuuDgZHvaeiT6NVpUz6F8ZE32h+dRy3lEux8ipry4x6Mdy646kDLz95B1+7jhv3MpOe+huSJ2e5w3j6ffMeO6ygc14cbs36Imf5To02Nroj03vqtfdyMa/5iqv/RWm0pp6WxWMCdDz3fRMPXdfen7vS8TeLzdndZnGpfxNPnqfwXKYlA/MbRd6Xzxb0vwfI6fkRWJHdZTPpvhhWUAUiABEjATwLBEjXtR3bhwR+sxK7JK/HUD8tRuWkFHrYtxqbHVwckaIriBCxqvn0G+HqFbzJXzgB+eY08TPBFTZfg4RmozQlM8lz5FDVVTprZlQ7y84r0BNZwiJpDQyMoPusXhlX45PtLkJPtOQtIesHtHN4MbFVu93U7txf91XtlKkXN0XMblauMvFesbUed7Mu55sorX+KYSqxRG9mwrgY0ATEW5QzTFxk266yZEHNN8QvIOQ3SJN4s9zEQNXsP/g7tL/zUZ3+R9YXFyF28yiuMm//NwBMKsdzT788/JP84MhoFRU3vD0PqeuqaFAbSX5gQNX2ujDRbbzVqj5FY4v2KSVEZQMWtv8M+L5FdGeN1276B+csuUv5odXyLYlHTaLeAC1BEiJquzLgFDB/ipklR0JKoKeVDY3WZ2TM1VWeOao55JvNvXmBS7xaKcFHT7EVRZlZ0Gomao/XKsxPEWNzse78Rjbf/0ee4mHHpJBTf/3lFGM325l6Z6PSrPR8+Qixqaq3A1q13nmKYqnM+mDo/lnmf8+4+asKqqOnV/gynOYp2LHwR+Xin9F/MLKbxz147MUvjklW983lVZTHrJ5tBwDAkQAIk4AeBYIiajlO7cd/SFdh11mo8taoclQ8slwTNLVtX48tTra/QdBUjYFFTRPTAfuBnf9EmMyUXEOdpelZpajiG6lf9nsSrv3SKCIMpanp/nTM7KXAVTRnee6XmFhPbYw2/jhtUzt+/cQbXfV//8o+nHlmIRV+boRHLqCO8ZCnqd6hErNFB9qLLX8chn8Kbnt21vzYbblUV0anqiW/HcS2u8nv7eYArr3S2AsrzCY0Va6ZEOZVz42vljWFdHRVKTG2Pk9cOk+8Zpi/iNOusKWyuXXfUW+O02fh4V2OrozIOLaHFe1uSYXs1yU97+7mJ1Yqy87AU/dAO1S3kOv2GEDWFuKn1pE4/DwW3bkVCsuoDiMyWi5acxE7VdjUnkytw0ZuvQ35unpRGsERNvdVAlvoLk6KapRVIWlvpfNtVqy3531+Y2H6uewyLZzuu3/2F1uplA26m+o7RCjo0MIxHLtuGE38+rVlnL/2XC7Hk2UXBG9+CJWrqCjka2881VzfLtyOaXL2l1/eo6OjxV/4epP5QStuovRmUz2Tbty5qam0HVQmHarZ6edIa80zm35SvY3KlphXfM2hjm0ZrVI/f2sOTUT3R2Mrv08cwEd9oRtp/8SE6XvhIM1vJE7Kk8zTlqzRFQL125CqruBX9oOyIDT1/Tvm7ybau2abkK0WLvHxprcKZqnOKF+VMtfhqbT/3PrLLZ5mNxl3dOZGL3VJM3LFfeenjaJwTLwcOnRKXO42eDy7FFYjfKHt34qvSJbI+L7bSyrtZP9lgLsg/kwAJkIC/BIIjau7CfctW4r2LN+CBfy3DwftW4Gkswab1K7BwUoSImgLMLz4AHvsrcLLDg+kbZwH3fgEoy1GjC/5KTbUToLdV1e/t5xorY6TSjP4OxS2GssuADm+H/DB7X6KmVlzur8eyFTmGjqSJGrr/Lw3Y+Ggl/vyO53anS+YV48e3XoDLPz9JNwZpxcapWaiDepD3bPn3ulXTawDW37rhc3ue+xZnjYuC5GeVeU3UXHlTruwwtfXOyFnS/Ls5IV1RF9SMXPXNn+2kOvXRffD96K3vunVVk682O3UFcX59l9tF4z2jtuLOv1LQ0Tq4Xz3hcbYTmUjnWs1jxE/v7DmtvLpXVLiEce9LeKy2V/P8ZGz8qHs7ZRdpebbsGa9Icdm5a88v0PnyzxVmz/zcIuR980dAcqpOf+FcyVo/8xgwX3UWoq/taZptQSXymSq79yUrWpc0uXh4xDmtOm9y4hiM/sJM2YLUXzjrq3wLnOyiIBPt1VS91RMsVB8NXG1HPX54r+wxHuAGHYP49W2v4u0n31EEvuqnV+DKNZcFd3zzspf18c3bHvoXffmur6PvmTmDcrQtem3TFOV6pRTrl5a7RcZDGhcFyUVt7X75GOC3/+LNUOsiPV9+nHfd9P7gZErUVF9sImqP11igEodktz/rnhHvqoU6AoWp/JvxdUyImlZ9TzO+qNU+wnODtvc4dWj7vaj7qnMc9o5fiIeuyxGNRE35xWjCIOZFTRG683fHYH/xYww2dLv7lKwvTkX+8s8guTjLq5/R/zjj8Z8V7dAfP8SwreuUTVGXR9uI3F+Q/ELZpXSGdc4XU612LXxH2V0KGr6ba0u20Q48hZ+jzrdOr++0CVBaPQ2LNC+oBIyODnNHbcpeWh9E5MKmCRtQ1DR2AhiCBEggJASCIWqKjNk/rsCdy1ajcsEGbLmhCLvvWY5nkm/Gcw+vwKUlgQmbQVmpKadX3Qb0DABT84Bc3bwFX9SUb/MW+SldshqXHtjgtaXDUNTccUxVGXxsdXIJUO43ZGHdk/fRPypuvtSY/KjiEoPporqVsvMrdSYrFge5hqYeNDX3orAgA6UlmcYNQG8C5HbiNYQSrbzJuDgdFRMrNUdz53RiPVnVOjPHs5VIhLsCt2yahJ3qsz5lrHXP3fGyrcqOZgQIEys1S92Coif+W+bvxxbZihwzEwjpbXWe5XXOV13V5KvDTk+ocNvFmLkzCu925bGvsy5JZx2p26PXrY+jjmD1aMYuX431pRWK8xr9WampyVHUI6+zPj2TEWd/Y729Kuu1Bj91XTNV90SuVGxEfVhUizW6F5jpdwODDScxMjSI5AlTkKArZnre1xWk9D4SiVc1+gt1nbjIdNldk94g9BdefZYGp2D0FybLpqgvM5fCan+h7CtVE7gQ9Re6H5S0+AVww+tQ/xAaPrEhKSUJJXOLQjO+adkrgPFNbQ+5IOgqQNDGNzcRZT+m3Terw2j5RMHrD+VnywkfQTqqwmDcVxvY2Fcw8bFCs03r+TmuHTCCzWKcWrXBsxJd74OHD9/NOP+jq//c46PGuGFG1NTwG8yMZWZ9EsOxzUfL9GoPIqzmTfGySLzEd9lHMQUP1dgov6jUuLdwhxis7cRw3yCSS7KRmKWxa2E0pM8V574+Liguq9Soe2Z8WV3BVi2ieTNR+8e++x8Dpqr2dNHtq4GHZO3EZZ/bgS0PeXaUKT926X842unyAUf9sfWuW9b17OnDF9H/oOaj3/DqL9T28n7X+2O4gQ0szvf8qNIMSgIkQAKaBIIlaorI7e/vwJ03r0PV5Ruw5bpc7PrJCryQtxJPbb4Zl5pw2fVMFHRRk3UheARMrSgMXnKMiQSCQ8Bo1VpwUmEsVgjQKbZCje+QAAmQAAkESoC+QaAE+T4JkAAJkAAJhJ1AMEVNSdh892ms+v4G1HxtMzZ9C6i4YyVenrgaT21YhnkWhU2KmmGvFmYT9G87jNlYGY4EQk3An3PwQp0Xxq8kwA8lrBEkQAIkQAJjQYC+wVhQZ5okQAIkQAIkEBiBYIuaIje2g1uxauVLKN+wAzdPPoAHb1qHpqUV2PLPM2FlIzpFzcBsHJy3FWdYSWaWbs1WnxMTnMQYCwkEj4D8jCsp1tGtVF7nqwYvScZkioDoQ15F6T1L4brrWevcPlNRMRAJkAAJkAAJ+EGAvoEfsBiUBEiABEiABCKYQChETVFcu80G5BZJR1Y62mywpxWhyMSpiFqoKGpGRAXSONdKcQZnRGSSmSABLwJa515R0IyMiqI+l03rHNPIyClzQQIkQAIkEEsE6BvEkjVZFhIgARIggXgmECpRM5hMKWoGkybjIgESIAESIAESIAESIAESIAESIAESIAESIIEoJ0BRM8oNyOyTAAmQAAmQAAmQAAmQAAmQAAmQAAmQAAmQQLwRoKgZbxZneUmABEiABEiABEiABEiABEiABEiABEiABEggyglQ1IxyAzL7JEACJEACJEACJEACJEACJEACJEACJEACJBBvBChqxpvFWV4SIAESIAESIAESIAESIAESIAESIAESIAESiHICFDWj3IDMPgmQAAmQAAmQAAmQAAmQAAmQAAmQAAmQAAnEGwGKmvFmcZaXBEiABEiABEiABEiABEiABEiABEiABEiABKKcAEXNKDcgs08CJEACJEACJEACJEACJEACJEACJEACJEAC8UaAoma8WZzlJQESIAESIAESIAESIAESIAESIAESIAESIIEoJ0BRM8oNyOyTAAmQAAmQAAmQAAmQAAmQAAmQAAmQAAmQQLwRoKgZbxZneUmABEiABEiABEiABEiABEiABEiABEiABEggyglQ1IxyAzL7JEACJEACJEACJEACJEACJEACJEACJEACJBBvBChqBsnih7Zfj52lm7H+S0X6MTa/jjWrtqPOHWIWFm1ai6sKg5QJRkMCJEACJEACJEACJEACJEACJEACJEACJEACcUCAomZARrbh5ftWYme1M5LSJb5FzUPbtwNLl+Ki0TTr/nAv1uyYhlu2e34LKDt8mQRIgARIgARIgARIgARIgARIgARIgARIgATigABFzQCMLImSBxZg/T3n49B9K3FwvsFKTa+0qrBl6Qbg9udxy7kBZISvkgAJjCmB/v5+DA4OjmkefCWelJSEtLS0iM0fM0YCJEACJEACJEACJEACJEACJEAC/hKgqOkvMc3wzhWbFDWDApORkEDUEBgeHobdbocQNSP9SU5ORl5eHoTAyYcESIAESIAESIAESIAESIAESIAEop0ARc2gWNCiqHl4O773ELj9PCg2YCQkEH4CHR0dcDgc4U/YYopC2CwoKLD4dmy/duytk6iprJcKWXxWIcq/Mju2C8zSkQAJkAAJkAAJkAAJkAAJkECUE6CoGRQDWhA1Ry8NgsE5nOrs2WxNKCgYr1ht1dJsQ15ePpJTUtzBW1qakZOdg1TZltPW1hZkZGQiIyPDHa69vQ2pqanIzMxy/2bvaEdCYiJycnLdv3V1dmJ4ZBi5uXnu37q7uzAwMID8/HHu33p7etDn6MO4cR7hxOHoQ1dXF8aP99yIJN4T6Ywv9FysNDQ0hLbWFhQWFbvjEyvhmm02FE+YoEDR1NiA4gklit8aG+oxoWSi4reGhnqUqH+rr0PJxFJlOK3fNN7VSkMrL7amRqkcCQkJ7nSabU0Yp2G7nNw8yQaup7WlBVnZ2Yrtwm1trUhPT5fs53o62tuRkpKCzCyZ7ewdSExIRHZOjsd2XZ0YHhpGbp7Hdj3d3egf6Ffarrf7TvFkAAAgAElEQVQXfb09Uh5djxDsuro6vWzX0d6msJOW7UQcgkNRsdJ2jY0NmKC2ndZvWvbUsJOWTTR/00ijqbHRq27ZmpowvrAQiYmJCtvljxuH5GRPGxNpDA4NISXFY7v2tjZkZmUiNdWz1dve0SHZN13W7jrtHUhKTla0O9HGkABkZ3tsJ+w0NDykaIu9vT0Y6O9Hbl6+x059fejr60Nevuc3Eaaru0vRFqUt8iPDKJ1U5n5X2E70DUWydif+2NTUiGKV7cy2O822WF+PkonK9mnadhp1Qatuif5R9DNq2+Xlj5PaiqeNNUuc5f1j1d5PsPWLO6QgmQUZWHd0JfoT+pCapuwfOzrakZyULLVR19PZaQdGgJxcT58p+kfBW/TNrkf0j6JNibrkevr6etHT3YOC8Z52J1b+ijoi7x9FXO1trYp2NzIi+sdmFBV7+kzJdhr1WrPdaXDVtp13n2m2jWmlK9UjUbcM+kfRZ2rZLis7R9k/trZI7UveP0pjW0qqsn/s6EBiUqKijXXa7RjBiHJs6xq1naw9iXbX19uHcbKPAqLNiTZqzXYjEOVT949m29hYjW2ibon65jW2jSuQ+jTXI/wSMebI+0fhl2RLY1u6O5yo0+LfGZmesU3YTrTXrCxZG7N3AAnCL/H0j53CLxkeUrQxyS/pH1C2sd5e9Pb1Kv2SvlG/pFDul/RD9Ndqv0TdP46MaNuusaEBE0rUfonWbxq+SgBjm1ad0ey/hV9SWKQxthVAfPCS287LL2ltkcYr4Ye4HuGXiGNN5P6j8EtEXPL+0W7vQAISFP2j8CvM+CVS/9jTI/m9rkfqHzvtCr9E6h+FXyLzKYX/2NKs7B+F7cQ4Ecljm55PKeqlcmyzSfXcnO0ykZ4u8/3bRn1/uf/Y0Y7EpCRz/eOQcmzr6elGvzS2eXx/0T/29nQrfEo924m6JPdBnLazmewfzbWxQPwSzTamMQ8R4USfLu8fha9SML5QMW8T85r8cfkKn7JV9I85OQr/sa21VZqzyf1H4Wdq+SVJiUkK31/PL9Gct/UpxzYxb+vu6pLy7XoGBvohPuTL29jQ0CBaWwOxnXdfqN2PhqfPFHVQabsmaXyX73ASthO+ttqn9PZLWkf9Ek+7E3MnMSYq5m0afonWnFv4GsJ2cj9fyy8RPqbTdp4+U7wnfFel7YYg5pty/1H4lDYx5/by/b3nSsG3k3c71vSHNOZy0py7sEjSLlyPmMupbSfGA+GnK+fczaNzbt9+ieT7i7FN5pdIY5vKLxF6h2gXct/f2T/2K/ySXuGX9KrGNocDwq8Rc1BPu9OznRjb1NqIt53M+pSB9I/aczlz9hS28xrbmm3IV+tawnaif/RxlBpFTXe1CeR//BM1nRcEHcNFFs7SrDl9SqrEaTLHsrbmjOTwyScFdbU10oRCLpA01NdJHalcmBSVXTRuuSMiOoKkpETFYCYmIyPDw4oJtRhY+/sdCnFRNHoxcZeLhqJzFoPrxNJJbsiigYv35eKKcIDEJK9s8hSF8yoay+QpUxUiTG3NaUyZOt39m3BUT508gWnTZygMefLEccu/nThejekzZnrFN3XadMWgJ9KdVDZZ4VieOX1KEljlHaf4TQidclFZ2E6wz5I5lvV1tZJjIheVBQMxYZcLk2LSIgZVuYAs+IlOXS4gC0dpaHhY4TAK5190sHKxWEzmunu6MVEm+IqJh73DjtJJStsJR0uU2SPMeNtODKKiLFOmTlPYrubMaQiG8kcwVP928kQ1pk335m/VxiINUY/kk4LTp05KdVA+KRB2EoK5/AxKkWfR6cptJ+qHYC2f0AmbZGZkKhxL0Z7S09MgJonySaMQSOXOiWAqHrloIiaIYrImH+DEIComD3LxX7Sxnt4ehSMiJvfid7nQL9qYo68Xs+ec5c6LcIBEPyBvY1q2E5MMwcbbTubamF57Utvz1InjmKpqx3q2E32K3LE0azvRPwr2cudE1NVHL3gOXbZuic3SHYsx5R+Kpb5W/uFG2DM5OUkxURP9I0ZGFGKIsOfg4IDC6RD2FJN0uU1E39jV2YWJpZ4PLd3d3RDOr7x/FA6QmOTJ+0ct24n6Uld7RtE/Om13ElOnBa9/1GqfUjsW7V0mVorfRJ7lkwLR7tS2E21M1Gm5aCL6R9Ee5G1M2En0jfIPN2JsE7aUi8rC4RZtWC4gi/5RTNrlAonoH4dHRhTOvphgC2FM3T8KB9Tbdp3Ksa27G+J9Rf/Y24tmle3ERwchTMrbnbCdKLO8jQXa7syOgaLdTZ46TdU/Ose2pCSP4OUc20oUE2+n7YoUoomW7SS/JDfPy3bCd5FPABrqa5GenqmynU3Km3yiJiZkgo9I2/UIkVQIJ/KPnqLPFBNChV/S1SV9WFW0sZ4e6QOP3HaOvj7pA4+ifzRpO+GXiLruNd5p9HFm7aQVTn9sm6QQTczbrgbjxo1TTLy12p3wS4TYIredEL1TU1MUPqWo++LzrlwsFpyHh4a8fErRp8mFYS3biQm7EFfkfonwO71s5+iTPvAox7Z+NNTVSXXd9YgPe3K/RLRNsUjArE8Z6Nim1T+Wlk5SLFSQbDehRDGhk/yS8YVevr+wh1xUrq+rQ1a20vcX/aPoa+U+iJhcig8T8v5RjDkjgLJ/bG3B4OCQQgwRvn9fr2pss9ulj+Jy399pO1W76+2RxGel7+9AY329wk5iPK2tqVH2j0NDTr9Ew2ew6qvo+Z5q3//0KdE/eo9top9R+/5CJJLP2/RsJz5Wp6eluW2vN28TY5v44CcXcMQYK+8fBVPRB8n7R02/RJq39So+OjvnbcJ2Hr9EzNu8ff9eaeGJet4m8i33/bXGNr3+MaC+UNN/PC75Q3KxUsv3F7+pbafvl4xHpuxDnNQ/5uYq5tya87bGRqSkKudt4iNLkjS2eYQszTm3mLeJsU0mZIl5m7CLcmzrhPhYq55za83bRJuX948iflEWedtR94+izjltJ+ZtSp9Sy38PyJ4m5216tlPP2/R8fzNzbsFKzNvkczStObdYnKXuH51zbqVeomc78bvcLxEf9YSfKm9jYi6ntp3enFutlwj7mbWJ6bHt5HHvumDSdlrzNknXEmObbDGQlu3Uyh1FzUC0TM9wYvpMzUPbr8eWN6/glvOgcA9dJGJAEI3q7PJzQpcIY45qAmLyJSZWoXiamprQ7+hTDGLBSkeslJI7Y8GKNxbi2bnqNby5eb9UlEuuO18SNuPxOVF9DFk5OV5f6+ORBcscfgIfHf4AU6dOV4if4c8FU4xXAu+9+w4uuPBihcAfryxY7vASEMLwkSOf4DPnzwtvwkyNBABpt2Rzc7Ni4QPBkEC4CIiPCOKRC7j+pE1R0x9aumHNrdSUBM1TS7H+niug3PwclEwwEhIggTASCKWoGcpiUNTUp1vzfj02zntCCuDagi7+y4cESIAESIAESIAESIAESIAESCDyCFDUDIpNtEVN5zbzaaOrMquwZWkFpm5ai6s8K8yDkjojIQESCD8BK6Lm4Z2rsLt4DVZ9zsdlPW37semBnWhyF2kqrrzzVlzu2WmkLOxoeHzdIN7Rtyhq+q4rq0s2orOxSwokVmqKFZt8SIAESIAESIAESIAESIAESIAEIo8ARc2g2MSEqDl6MVCdVnozuXozKGZgJCQQRgLmRc1WvPn4eux2rqpHsYH4eHjnTmDRIpw7WpamPz2GTS+V4fqHPL/JiymE0ucPGMfreoeipu9K8pvbf483fvYnKVA8b0EPY1NiUiRAAiRAAiRAAiRAAiRAAiRgiQBFTUvY+FI8EBAHIcsPlo6HMrOM5gmYFTUlUbLyIqz6wVwcfnw9KueZW1HpyckxPH/7k8CNm3D9HFX+juzET3YD52I/mkzGS1HTt41r/9aADRdskQJxC7r59sCQJBAsAhx7g0WS8VghIC7GkF9sZiUOvkMCVgmw/lklx/dIgATimQBFzXi2PsuuS0BcFFRTcxpzy13r5QiLBJQEzIqanrecKzbNiJrioiBxS7nzVkI9UVP8/iom3bkE2GEuXpEXiprGNfnOiRthb4jfLejHq49Jt3jKb/82psYQJBAcAh99+IF0+6r8hvvgxMxYSMCYwLvvHMSFF1+CxMQk48AMQQJBJNArLgr65GOcP+/CIMbKqEjAHAFxUZDNZsOcs8429wJDkUAQCUTlRUH2alRWOVA2rxxFacYwEkbEZ3s+JEACJBBBBEIpaiqKKVZjPgXV9nO5QArTYilFTXMV6Lc//j1ef4hb0M3RYigSIAESIAESIAESIAESIAESGBsCY7FSs+Z3K3HtGjtu/s0TuG6GsapJUXNs6gZTJQES8EEgLKKmziVA0jmauAkPLpoFwPwKUIqa5qo0t6Cb48RQJEACJEACJEACJEACJEACJDCWBMIiatprUFlld6/MFKLmNWtsuK1iG66bQ1FzLO3PtEmABCwSCLWo6bwg6BTOVZ2l6TmjcwGKpbxT1LRoQp+vrZn0H+ios0theAt6KAgzThIgARIgARIgARIgARIgARIIjEA4RE3bm6txza3HsKxiB26YmwaKmoHZjG+TAAlEAIFQiprOG80XaNx47jxf87Bu+bXeUQbmmZrmKs9Ld+zBHx58SwrMW9DNMWMoEiABEiABEiABEiABEiABEggngVCImo6GSuw72IGyhZehfBxg27Ma16ykqBlOuzKtAAnYOzpQW3MGc8/hRUEBoozZ10MlakqC5skv4Z+/NRfnSxcFGT1cqWlEyMrfaz9owIbz4/MW9BPioqCcHBQVT7CCju+QQEAEeFFQQPj4coAE/vqXA7joks8iMTExwJj4Ogn4R6CvtxeffFKFC+Zd5N+LDE0CQSDQ2tKClmYbZvOioCDQZBT+EojEi4Js+9bh2uXvYfHOCtx0XhpFTX+NyvAkQAKRTyBYoqZzm3nZ6KpM143mt+LycWYZUNQ0S8rfcHeV/Qfaa7kF3V9uDE8CJEAC0UpA3E2akJAQrdlnvkmABEiABEgg7giEYqWmW9Ss2IGbLsilqBl3tYoFJoE4IBASUXP0YqAmLX5TFmHVD1znaMoDUNQMVXXbtXoP9mzkFvRQ8WW8JEACJEACJEACJEACJEACJBAIAYqagdDjuyRAAnFLwH9RMzJQ8UxN83aI5y3o5ikxJAmQAAmQAAmQAAmQAAmQAAmMDYFQiJr2D5/GLXd8hMWPb8BVM/S2n9txW8UTvP18bMzOVEmABAIlQFEzUILR8f7dUx5C25kOKbO8BT06bMZckgAJkAAJkAAJkAAJkAAJxAeBUIiaanK8KCg+6lJMldJu70DtGV4UFFNGDXJhBgcH0draGuRYndE1NTXB0deLyaYuCvIvC7m5uUhPT/fvpTgO/fKaP2D3A/skAvFyC/qJ48eQlZWD4gm8KCiOq/6YFV26KGj6DIhV5XxIINwE3n3nIC686BIkJiWFO2mmF+cE+vr68OnHH+F8XhQU5zVhbIrf1tqCZnFR0JyzxyYDTDWuCUTiRUFqg9jf34pb7jmDJU+uw5cnpaHmdytxzRqu1IzrihsNhedh8dFgpbHNY1tbGwYGBsY2E36knpSUhPHjx/vxBoPWfdiIBz7zuAQisyAD646ulP7LhwRIIDQEOPaGhitjNUdgeGiIgqY5VAwVAgKsfyGAyihJgARinkA4VmqqITpFTRtuq9jG7ecxX8NYQBKIYQJitWZHRweGhoYivpSJiYkQqzRTU1MjPq+RlsG7pz6EttPcgh5pdmF+SIAESIAESIAESIAESIAE4pvAWIia0srNBztw82OrcWmRMf+EEfHZng8JkAAJRCAB0T2JLUORvGIzOTlZ2nIuhE0+/hN4+a7XsXv9XunFeNmC7j8lvkECJEACJEACJEACJEACJEAC4SUwFqKmvyWkqOkvMYYnARIgARIIGgFuQQ8aSkZEAiRAAiRAAiRAAiRAAiRAAkEjQFEzaCgZUSwR6LTbUVNzGnPLz42lYrEsUUKgob4eDkcfpk6bHiU5jv1srp2+CS0n26SCxvot6CeOVyMrK5sXBcV+tY7IElYd/lDq+7J4UVBE2ifWM1V56K/SRS3c2RDrlo688jnERUGfVOEzF1wYeZljjmKeAC8KinkTR3QBa2vOSPmbVDbZUj4palrCxpfigYA4L1Fs2+VDAmNBgJdljAV1/TRfuecNvHb/H6UAsb4FnXUvsupevOWGY2+8WTyyyjsw0I+UFJ49HVlWiZ/cDA4MIDklJX4KzJJGFIHh4WF+0IkoizAzZglQ1DRLiuFIgARIgATilkD94UasP4+3oMdtBWDBSYAESIAESIAESIAESIAEIo4ARc2IMwkzRAIkQAIkEIkE1s7YhJYT8bEFPRL5M08kQAIkQAIkQAIkQAIkQAIkICdAUZP1gQRIgARIgARMEHhl7Rt47b742IJuAgeDkAAJkAAJkAAJkAAJkAAJkMCYEqCoOab4mXikEujstKOupgZnzS2P1CwyXzFMoLGxAX29vbwoKMJsXHe4EQ/EwRb0k+KioJwcFBUVR5gFmJ14IPDxR4cxeepUZGfnxENxWcYII/C3ykPSRS0JCQkRljNmJ9YJ9PX14diRT3HuZ86P9aKyfBFIoK21FS0tNsyafVYE5o5ZinUCvCgo1i3M8o0Zgf5+B1JT08YsfSYc3wR4WHdk2n/drM1orm6VMhert6APDQ0hKSkpMg3AXMU8AY69MW/iiC5gX18v0tMzIjqPzFzsEhA3oKelp8duAVmyiCYwMDCAFF5UFdE2itXMiUtKxWP1gyJXasZqzWC5SIAESIAEgk7g1XvfxKvr3pTijfVb0IMOjxGSAAmQAAmQAAmQAAmQAAmQQBAJUNQMIkxGRQIkQAIkENsE4mULemxbkaUjARIgARIgARIgARIgARKIBQIUNWPBiiwDCZAACZBA2AjcO/th2I61SOnF6hb0sMFkQiRAAiRAAiRAAiRAAiRAAiRgkQBFTYvg+FpsE5AuCqqtxVlnz43tgrJ0EUmgSVwU1NeHKVOnRWT+4j1T4gZ0cRO6eGJxC/qpkyeQlZWFQl4UFO9VfUzK/8nHH2HylGlSHeRDAuEm8OHf3pcuarF6rle488v0YoeAOE+z+thRlJ97XuwUiiWJGgLtbW1oabZh5uw5UZNnZjR2CNTV1kiFKZ1UZqlQ4RU1Haj+9RM4OGcFrjvP/P0rCSOuk0MtFZEvkYA1AuL26fQMHhZvjR7fCoSA6PIGBwd5WHcgEEP4bv1HTVh/7mNSCpkFGVh3dKX031h5+vv7kZqaGivFYTmijEBvTw8yMjOjLNfMbqwQ6O7uQlZWdqwUh+WIMgI93d3I5AedKLNa7GTX4XAgLc28SBM7JWdJxpqAuKRUPFYvKrUmajpQ+cgS7Jq3A2sXinpvw567lmFrlT6Nq394L/DsMmzcbwcwE4s3bsU935wJM62GouZY1zKmTwIkQAIkoCBw31mPoOlIs/Qbt6CzcpAACZAACZAACZAACZAACZBA+An4L2o6UP3cClxz/144Mi/D+le3YfEkGyqWz8eaffr5v+GXx3Bz8lbcuHQzKnuc4XIXrMSW9ctw6STf0iZFzfDXC6ZIAiRAAiTgg8Dvf7oXv7v7dSlELG5Bp/FJgARIgARIgARIgARIgARIINIJ+C9qAlU/vxLXbKp2Fm3clVi7fR0WOo6hplu/tEXl8zFznFjUeQAP37ocT77rGA2chi8/vBdbvlak+zJFzUivRcwfCZAACcQZgVjfgh5n5mRxSYAESIAESIAESIAESIAEopCAFVETQzV4+barseo1sZXc+eTOmI+FC+ehzNcpSOXfxm1fLgMaKnDj51fDtbBz4cYDeOqbFDWjsPrEbpa7OjvRUF+HWXPOit1CsmQRS8DW1ChdFDR5ytSIzSMzBtx/9iNo/DT2tqCfPnUSmZnioiD9gZn2J4FQETj66SeYNHmyVAf5kEC4CVQd/hBzzzmXFwWFGzzTgzjP8Hj1UcwtP5c0SCDsBNrb29DW2oLpM2aFPW0mSAJCdxFPycRSSzAsiZoipSE7Kp9dgRsfPACPtGmQheUVOPJPZ/DMax9h76ancRBlWPi1yUj73GZsoahpyX58KYQEuru7eftqCPkyan0Cw8NDGBgYQFpaOjFFMIHd6/fi5btibwu6uIE1JTUViYmJEUyfWYtVAt1dXcjK5kUtsWrfSC9XZ6cdOTm5kZ5N5i9GCYhFFdk5OTFaOhYr0gnwor5It1Ds5m+gv18qnJh/WHksi5quxNqqse+1X2HXngOoNlA3bYNA0akqVI2eqQlchvVvb8PiEt855/ZzK5blOyRAAiRAAiEl0FDVhJ+eE7u3oIcUHiMnARIgARIgARIgARIgARIggQAJBCxqGqXfVo2DVU2Aowo7btuAPT1A2oyZKDpejRqKmkb0+HcSIAESIIFIJnD/3EfQ+EnsbUGPZObMGwmQAAmQAAmQAAmQAAmQAAkIAoGImpUPzsK12/Q4jq7CrNmAOd95GsAyPPVL4OGnJmPTqjRs/Ko4U5MrNVkLSYAESIAEopjA7gf24eU1f5BKwFvQo9iQzDoJkAAJkAAJkAAJkAAJkEDUEQinqPni0dWYNyRuQHddFERRM+oqTLxkWJzp1dBQj5mzZsdLkVnOCCLQbGuSLgoqmzwlgnLFrGgRiMUt6GdOn0JmVhbGjy+k0Ukg7ASqjx7BxEllyMz0dfVk2LPFBOOEwCdVH+Hs8nPipLQsZiQR6O934OSJE5hz1tmRlC3mJU4IdLS3o62tFdOmz4iTErOYkURA6C7iKSmZaClbgYia9iMHUGVTJ1uFHf+yAXtcqzBlKzVf/Nu3UbVmA+yXluPAXVtxkCs1LdmML4WJAA+LDxNoJuNFQFwSNDg4gIwMTuqjoXqIczWFuCmepTsWSys2o/np6e5GaloakpOTo7kYzHuUErDbO5CbmxeluWe2o52AuAE4P39ctBeD+Y9SAkJYysvPj9LcM9vRTqCrqxPZ2byoKtrtGI35dzgcUrbT0tIsZT8QUVM7wUpsnL0Yz3iJmjNRPrcGVR8785u7YCU23bMEC2cYXzDIi4IsmZYvkQAJkAAJhIPAno1vYdfqPVJS3IIeDuJMgwRIgARIgARIgARIgARIgASsnalZs2czKqr06NXg4BO7UIkyLPzu1Si3H8CTv60EsBh33GvH1rW7Ib8kPa1kHm7Y+DRuW6AvblLUZE0lARIgARKIWAINH9vw0/JHpfxlFmRg3dGV0n/5kAAJkAAJkAAJkAAJkAAJkAAJhI6AlZWavi8I0svrMkhnajZU4oUta7HxxSo412wCCzcewFPfLNItJEXN0NmfMZMACZAACQSBwPpzH0P9R7GzBT0ISBgFCZAACZAACZAACZAACZAACYSUQNhFzSEbbB/uxZ2Lxe3nFDVDalxGbp1Ad3c3mhobMH3GTOuR8E0SsEigpdkGcbZI6aQyizHwtXAT+MODb+GlO2JjC3ptzRlkZGaioGB8uDEyPRLA8epjKJ00CenpXO3M6hB+Akc//QSzeVFL+MEzRQwM9OPUyROYNfss0iCBsBMQ51m3t7VhytRpYU+bCZKA0F3EUzyhxBIMK6KmKyH7u0/j3i0voSr3ejz32GI411rqnam5DC9+cj2O3XY11uxzIK3HAYc4d/P1zZifmYayIv0zQblS05Jp+VKgBHhYd6AE+b5VAkLQHBwYQFZ2ttUo+F6YCcTSFvSuzk7poqDU1NQwU2RyJADwohbWgrEk0NrSjILxhWOZBaYdxwTaWlsxrqAgjgmw6GNFYGhoCN3dXbyob6wMEOfp9vb0SATEogorTyCipu3Xy7Hgjr3AeavxWsUyzEzyJWrOx8LL38O+N12bzkXYy7D+7W1YbKDHUtSUWXZkZMSKncPyTkJCQljSYSIkQAIkEIkEHvjM46j7sFHKWizcgh6JjJknEiABEiABEiABEiABEiABEnARCEjU/O1yLLh9rw7MUcGyZgPmfOdpAMvw3N5ZePoft2HmPd9G9R0bsI+ipvmK2NfXB7ElWnxFidQnKSkJ6enpyMrKitQsMl8kQAIkEDICrz/0J/z2x7+X4uct6CHDzIhJgARIgARIgARIgARIgARIQCIQiKiJhl248cqV2OdcLKp6vEVN6aIghwNo24UbPy/O1ORKTVPVsKenB11dXabCRkKgjIwM5OTkREJWmAcSIAESCBuBxk9suH8ub0EPG3AmRAIkQAIkQAIkQAIkQAIkENcEAhI1BTlHDarePQO7F8V0lF08D2UfelZqSqKmCNdQQVHTbK0T282bm5sRydvOtcpSUFCA5ORks8WMuHDiXAdbUyOmTJsecXljhmKfQGtLC/oH+lFSMjH2CxtjJdxw/hbUfuA87Dpat6DX1dYgMzML+ePGxZh1WJxoIHDyxHGUTCyVdn7wIYFwEzh+7ChmzJod7mSZHglgcHAQZ06dxPSZs0iDBMJOoLPTDnGfRNnkKWFPmwmSgM3WJEEoKiq2BCNgUdNKqkMO2O3OszXTcnORJp3Fqf/E9Zma/f39aG9vt4J5TN8RKzXFis1ofYSI3NbWytt/o9WAUZ7vvr5eiLafm5sX5SWJv+y/8bM/4Te3R/cWdHtHB9LS05GWpn+DX/xZliUOF4GWZhvGFzrvnuRDAuEm0GxrQqHFSVW488r0Yo8A61/s2TRaSiQuKO3q6kT+OF5UFS02i6V8ikuqxJOVZe2S3IBEzSEHHINp0J329NghaZdJacjNtT43imtRU9yC3NHREXV1Njs7G5kWb6+KusIywyRAAiQwSoBb0FkVSIAESIAESIAESIAESIAESCA8BKyImo7aKux5bRt2/NcuVI5bhhd/sxrzNC5fr3xwFq7dBmDhBuzfthjqz+62dyvhmDcPZVypqW9siprhaQhMhQRIgASCRWDjvCdQ8369FF20bkEPFgvGQwIkQAIkQAIkQAIkQAIkQAKhIqgDaqQAACAASURBVGBF1ETtLtzyjZXY0+bMVdrlG/DbjVd6iZaVWy7Ejc9piJr2Krxw1xLc+5oDCx/ai6eu8b3LiCs1/VypeXjnKuwuXoNVnzNYPn5kJ37y1H533Tr3xk24fo6sqqn+Lv1lyiKs+sECGJ12wJWaoWqyjJcESCDSCby5eT92rnpNyiZvQY90azF/JEACJEACJEACJEACJEAC0UrAkqgpCqsSNn2W37VSc8iOqt9uwJ33VaDKdWN6yc148fWVmOdjdzpFTVOiZivefHw9dp92mqL46waipiRY1uDKO2/F5eIuCPW/RSTit90TTImY6goQ7aJmX18fxLk2PCw5Wru26M53e1srHI5+TCgpie6CxGnumz5txn1nPyKVPrMgA+uOrpT+Gy1PY0M90tMzkJefHy1ZZj5jiMDpUyeli4JSU1NjqFQsSrQQOHG8GtNnzIyW7DKfMURgaGgINWdOYyovKY0hq0ZPUbq6umDvaEfppLLoyTRzGjMExHnq4rF6prplURNAzX9fj8vXHjBm6RY1a1Dx/cuwZp/zldz/tw7P/XQJynN9R0FR04So2fSnx7Cp8iKs+sFcHH58PSrn+RI1nQKoOoxY4fk8bsKDi5y37nniNF6ZGWuipnAs2lpbeFi8cfNmiBAQ6OnuxsDAAEWlELANV5QbL3wCNZXRuQVdXJKWkZ6B9Ci+7C1cdmY6wSdga2qUnNrExMTgR84YScCAgPioM6FkIjmRwJgQaGpsQPEEftAeE/hxnmi/wyFdFFQwvjDOSbD4Y0Ggs9MuJZuTY6AM6mTOsqh5fAeuvXIdKkW8M5Zg/T1XYrIegKzJmHdBGaTFmLUVuPEfNyDtJzvwwLXlyDU4T1O8QlHThKjpYa8tWCps07Yfmx44hHmuVZqjf1SLmNK/m/7RLXL6U8GjfaWmP2VlWBIgARJQE3jz4f3YuZJb0FkzSIAESIAESIAESIAESIAESCBUBKyJmg4cvP9CfPc5cbX5PKzdXYHrCm2wpRWhSLaNvGbPZlRUASj/Nm77ci6q37WhaN5MpA1C/8Z0jYJS1Ay2qCltNQeuf2gRzpUDV/0urdyUr8Q1eZ6miJKiZqiaLOMlARKIBgKNnzbj/ijegh4NjJlHEiABEiABEiABEiABEiCB+CZgTdSsxMPnL8aT4lzM/7cZ++/OxdYly3Hw8gr89ifznCsyAbhvP19egSOLP3Ku7Bw3D1f96wrc/PX5mClXQH2YgaLmGImaSpuMntkJXhQU310GS08CJGCWwH9c/CROH6qVgvMWdLPUGI4ESIAESIAESIAESIAESIAEzBGwJGo2VODGz6+GOBpz4cZtmL99OTZ+7Exv5ne34akfX4ayNLmo+TxexApcu825Vd715M64ElfdtAJ3XFPuFkK1ck1RMyJETWGaY3j+9icB9S3pGlaL9pWa4lyR5mYbD0s2148wVJAJdLS3Y2Cgn2e6BplruKPb++gB/O+PXpGSjaZb0MWZXuI8zdzcvHAjY3okgNqaMygunoAUXhTE2jAGBMRFVVOmThuDlJlkvBMYHh6W+r/JU6bGOwqWfwwI9PT0oKOjHRMnlo5B6kwy3gmIu0zEM65gvCUUlkTN4ztwzZXrIHaW3/DLY7hjojgnczX2uW40RxqK5s5EbkMVqtv+70YhsVLzJ/Nge3cr7vzOZkkMdT1lq3bhzX8r95l3iprBFjVNnqnpbZX4ETXFJS2tLS28fdpSt8KXAiUgDuru7+9HgcWOPdD0+X5wCETrFvTWlmbp9vPMrKzggGAsJOAHAXFRS2FRMZKSTJy67ke8DEoCZgjU1dbwg7YZUAwTEgIN9XUooagUEraM1DcBR18f7PYOFBVPICoSCDsBsaBHPHn5+ZbStiRqvrsBc77ztJSeJGpeDDiO7MCqJeuwR4iY6mdU1AQqsXH2YjwD4MvL16Ho+EuY/KMK3DDXd9YpagZb1NRZcSnO0Nxd7OPWdB0xVMt80b5S01Jr4kskQAIkoCLwH5c8idPvcgs6KwYJkAAJkAAJkAAJkAAJkAAJBJtAsERNKV9DNlS9thu79u3GweoO2KqrYBOrNzVETZcYaqY8FDWDIGpKN5m/VOa+HEj9b3hdHtSKN3d+jHMXLUCxZCWeqWmmsjIMCZAACcgJROsWdFqRBEiABEiABEiABEiABEiABCKdQFBFTVVh3RcFXXA1blpQ9n/qZg0OPrELleLO9GtuxqWTnC8Uf245rrs4VxcVRc0QiJqCtlPYPDUKfoHqNvRREfO0zC7zb8KDi2aZqtNcqWkKEwORAAnEOIGmI82476xHpFJmFmRg3dGV0n/5kAAJkAAJkAAJkAAJkAAJkAAJBEYgWKKm/Xgl9h38I441efJTs38rXn7fOH8LNx7AU98soqipRcDhcKDDL1HTGHg4QkS7qDnQ34+WlmaeaxOOysI0vAh0dtoh6mDB+ELSiQECP/vsz3HynRqpJNFwC3pLs006UzMrOzsG6LMI0UZAnClXWFSE5OSUaMs68xsDBMRFLZPKJsdASViEaCTA+heNVouNPPf29qDTbkfxhJLYKBBLEVUE2tudh1jm54+zlO9giJq3da/Dxct3wGEpB+IGdYqauugoalqsVQG+Ji5pEZdl8LDuAEHydUsExEHdog4WFup/7bEUMV8aEwJ/fPTP+PWPXpXSjoZb0G1NTcjIyEB2Ts6Y8GKi8U2gvq4WRUXFSE6hqBnfNWFsSl9z5jTKJk8Zm8SZalwTGBkZgbioiqJ6XFeDMSs8Rc0xQ8+EAbS3tTpFzXEFlngEQ9S88o1ZuHabj+R5pqYl20gvCWGjffQ2KOuxhP/NnJwcaVLMhwRIgATinQC3oMd7DWD5SYAESIAESIAESIAESIAEQkEgqKLmN5/Au+uvRG6SM6fuMzUpalo3nfhq19zcDPHfaHoKCgqQnJwcTVlmXkmABEggZAR+dunPcfIv0bMFPWQgGDEJkAAJkAAJkAAJkAAJkAAJBIlAUEXNC1bixceXYGZuLnIzKWoGyURAb28vOjs7gxZfqCMSKzTFSk0+JEACJEACTgJ7HzuA//3hK9L/R8MWdNqNBEiABEiABEiABEiABEiABCKdQDBEzSVHFuPyteJOc9dThht+uRtXvnGOc1s6V2oGXg36+vrQ09ODwcHBwCMLUQxJSUnSlvPMzMwQpRC+aAXn1tYWFBdPCF+iTIkERgl0d3VhYKDf8rkiBBl5BGxHW3DvnIeljEX6Leii70tPS0dmVlbkgWSOYp5AY0M9ioqLkZg4uu8n5kvMAkYSAXGm68TSSZGUJeYljgg0NNSjpGRiHJWYRY0UAuIej057BwqLiiMlS8xHHBGwj16MnZuXZ6nUwRA17yivxgtrlmDj72zOy4LOW4fXdi6B/cHRszZlouYzi9ZiF4Cr79mFGy4wl+WEkWjbe22uXAwVwQSEiCxuAOZh3RFspBjOWkdHO/odDhRRVI8pK/9s/n/i5MEzUpki+Rb0xoYGZGRmIDfXmmMRU0ZjYcJOQFzUIm5fTU1NDXvaTJAETp08ganTphMECYSdwPDwMET/N2XqtLCnzQRJoLu7C0JY4kcd1oWxINDa0iIlWzB+vKXkLYmaABynqrBn/6/QV74Oi13i5JAD9ppqVDnKcOmcXNTs2YyKKgDl38ZtXy6zlD/xEkVNy+j4IgmQAAmQQKQQ4Bb0SLEE80ECJEACJEACJEACJEACJBALBKyKmnpld7TVoNqWi/I5uUCPHXaxdDMzF7lp1mlR1LTOjm+SAAmQAAlECIGmoy24L0q2oEcIMmaDBEiABEiABEiABEiABEiABHQJWBI1XWKlKtaal1fgmvsPuM/QdN1+vnDjATx1TS7sksKpetKclwr5eihqsgKTAAmQAAnEBIHNC/4Lx/98WipLJG9BjwnYLAQJkAAJkAAJkAAJkAAJkEBME7AiarrESl0w33seR+6cD4WouWAvbvz8auxTv+Q+b1MfM0XNmK6CkVk4ca5NW2sLxhcWRWYGmauYJiAuBRMXBeXl5cd0OeOxcPseP4iKW38nFT1Sb0HvaG9Dalq6dPEbHxIINwGbrQmFhUVISEgId9JMjwTQ1NggnenKhwTGgoCtqZHnqY8FeKaJgf5+dHZ2Wj7TkAhJIBACXZ2d0uvZOTmWogmJqLlwA/ZvW4ya0YuCpJWaFDUt2YcvjRGBvr5eCMdi8hQe1j1GJojrZNvbWuHo78cETqxirh7YjrXg3tmRfQt6Q32dJGjm5Y+LOf4sUOQTOH3qpHT7b2paAAcXRX4xmcMIJXCi+himz5wVobljtmKZwNDQEM6cPoVp02fEcjFZtggl0NXViY72dl6SG6H2ifVsNduapCIWFhVbKqoVURM9VXjh+1fj3oPzsXbXE7iq5D08/HfL8YIrB5k348W/rQS0RM3zlmHTqsuAfRuw6tkq91Z1X5nnSk0Lph3ubENCahoS0gw291uIm6+QAAmQAAlYJ7D5c/+F4/u5Bd06Qb5JAiRAAiRAAiRAAiRAAiRAAoAlURM2VCyfjzX7LsP6t7dhcUklNs5ejGdQjvLzqlD14WXY9OdtKHtmFq7dBihWao6u4sSvl2PBHXspaga7Ena//WvYf/WQO9q0ORcj+2vfR+r084KdFOMjARIgARKwQGDf4wdQcesr0puRugXdQrH4CgmQAAmQAAmQAAmQAAmQAAmElUBwRc1luGH5DjyzzYHrtn2Eqw+eQ1EznNbs2rMdnS8/6Z1kUgoKb/tPpEwtD2d2mBYJkAAJkIAGgWjYgk7DkQAJkAAJkAAJkAAJkAAJkECkE7AiatbsWYd7H9iBfbVlWPjdq1GeU4ODT+xCJZbhqV84cMu/7IBj4Qasn7Eaa55VrdScdBmuu6Yc+HgXXnizhis1g1VBhu0taFzzVd3o0srno+Am5zlufIwJjIyMoK2tFQUF440DMwQJBJmAo68PAwMDlg9LDnJ2GF0ICDz8hW2ofvukFHOk3YLeabcjLS2NZxqGwO6M0phAa0szCsYXGgdkCBIIAYGWZhsviQwBV0ZpjgD7P3OcGCr4BAYHB9Hd1YW8fF5SGny6jNGIQHd3txQkKyvLKKjm362Imvq3ny/Di4e/gt1XLsYztZ7keFGQJdP491Jf5Rtoe2aNz5dKHvszEhIS/Ys4TkP39HSjqbGRh3XHqf3HutjCqe3v70fJxNKxzgrTDxGBfVsOouIHkXkLel1tDTIyMzFuXEGISs9oSUCfwInj1SgtnYS09HRiIoGwE6g+egQzZ88Je7pMkAQGBwYgLkqbMWs2YZBA2AmID9rt7W2YPGVq2NNmgiTQ1NQoQSgunmAJhiVRc9vVuPdVreS+jrU7l6Hst8tx+e174RgNklZSjquvuwxNm7Zin/q15RU48pN5PvPOi4JMmLb3r7vR/txa36Lmw28jITnFRGwMQgIkQAIkEEoCzdWtWDdrs5REZkEG1h1dKf2XDwmQAAmQAAmQAAmQAAmQAAmQgDkCVkRN45gdOHj/ZfjuczZ3UGm15jeLjF/VCEFR0wS2wYYTsK3/jm7IlClzUXj7syZiYhASIAESIIFwEHhk4TYceysyt6CHo/xMgwRIgARIgARIgARIgARIgAQCIWBF1KzZsxkVVVqpnoPFP7oSZbUVuPEfV2NfjyfMwlWbcVnfMTSpXyv/Nm77cpnPIlDUNGnhjl8+gJ4/79IMnf+99ci48B9MxsRgJEACJEACoSYQyVvQQ112xk8CJEACJEACJEACJEACJEACgRKwImr6PFPz6HIcWz4fa/alIS3TAUePuChoL7bMO4BbrlzN7eeBGszo/Y7/eRA9+3+jCMZVmkbUtP/e0d7Ow5KtoeNbARIY6O/HwOAAMjOtHZYcYPJ8PUwEInULujgoPjUtDSkpPK4kTFWBycgIcOxldRhLAuKSSJ4nPJYWiO+029takc/zrOO7EoxR6YeHh9HV1Ync3LwxygGTjWcCfX19UvHTLZ6nbknU3HY1bnm8CraeNBTNnYmiZAdqPqyGHcvw3M483LloM2rE7eezV2PNNtXt52pj8UzN4FffodZ69J84jI5f3I0RAAmp6Si660UkjbN28Grwcxj5MfZ0d6OxoR7TZ86K/MwyhzFHoLnZhn6HA6WTfC9jj7mCx2GBHv3i0zi694RU8ki5Bb3mzGlJUC8YPz4OLcIijzWB49VHMbF0EjIyMsc6K0w/Dgkc+fRjzDlrbhyWnEUeawIDAwM4eaIas+ecPdZZYfpxSMDe0QHxUWfqtOlxWHoWeawJNDY2SFmYMKHEUlasiJqADRXSaszLsP7tbVhcUomNsxfjGSzDbT/ajYcfqcFVj72HJR9ciGu3AZeu2Iw7PufAw99ZjX0LN2D/tsXAr5djwR17AYqaluxm6qXWJ1fCUfVnKWzu4n9H1he+Zeo9BiIBEiABEggPgbee+At+dcvLUmKXXHe+JGzyIQESIAESIAESIAESIAESIAESMCYQXFGzHOXnVaHqQ6fYOWv7LEnUFM91d69Dzf3rKGoamyR4IXoP7UH7L+6RIkw9+7MYv+LR4EXOmEiABEiABAIm0Hy8DetmbpLi4S3oAeNkBCRAAiRAAiRAAiRAAiRAAnFEILii5ii4zJvx4t9WAg96RM1Lv7cMac8+TVEz3HWr/ta/B0aGpWSL7tiB5EncTh1uGzA9EiABEvBF4LHLn8GRPx6XgkTKFnRajARIgARIgARIgARIgARIgAQinYAVUbNS90zN0dKObjGvGRU1y/75CTy31I57eVFQ+KtD+/P3ofedV6WEc776fWR/5Xvhz0SUpigOS87OzonS3DPb0UxgcHAQg4MDSE/PiOZiMO8mCUTaFvTenh7poqCkpCSTJWAwEggegc5OO3JycoMXIWMiAT8IdHS0Iy8v3483GJQEgkdAnGuYm8eLWoJHlDH5Q6C7uwtZWdn+vMKwJBAUAuIuCfGI+YeVx5KoKVuBqZnm957HkTvnw3VL+sKNB/DUgr248fO8/dyKjQJ6x/HJX9D6xA+dlWRqOcb/+zMBxRcvL4tOvb6uDrNmz4mXIrOcEUTAZmuCo68PZZOnRFCumJVQEWg+3op1MzdL0UfCFvQzp09KFwWNLywKVZEZLwnoEjh65BNMKpuCzExeFMRqEn4CH1cdxtzyc8OfMFOMewL9/Q6cOF6Ns84uj3sWBBB+AuKDTmtLC6bPmBn+xJli3BNoqK+TGJRMLLXEwoqoWbNnMyqqvJOzf7wLL7xZ4778RyFqfqkGLzzzRzSpXyv/Nm77su8LfhNGRkbEJd58LBJoXP0VDHe1S2+P/+GTSJ01z2JMfI0ESIAESCAUBB6/4ll8+ka1FDW3oIeCMOMkARIgARIgARIgARIgARKINQJWRE09Bo7aA9j12m7sw9exZfk8uMTP4s8tx3UXW99JRFEzwFpn3/kouv/4SymW7Mv/GTnfuDXAGPk6CZAACZBAMAm8vfUveHEFb0EPJlPGRQIkQAIkQAIkQAIkQAIkENsEgilqhooURc0AyQ6c/gTND/2LFEty0WQU3f0ikJAYYKx8nQRIgARIIFgEWk60Ye0M3oIeLJ6MhwRIgARIgARIgARIgARIIPYJUNSMfRtLJbSt/ycMNpyU/n/cjQ8i/TML46Tk1ovZ09PDM72s4+ObARAYHh6GuCwoNTU1gFj4arQRePxLz+LT18d+C7o4zzUtPT3a8DG/MUKgu7sbWVlZMVIaFiPaCPCSyGizWGzlt7urC1nZvKgltqwaPaXp6+1FegYvKY0ei8VOTsW8VzzJycmWCkVR0xK26Hupa/cv0Pm7n0sZz5x/FfL+eU30FSKMOe7q7ER9XS1mn3V2GFNlUiTgJNDU2ID+/n5eFBRnFeKtrX/BryJgC/qpkyek2y8Li3hRUJxVwYgo7pFPP5b6PnFZFR8SCDeBjw5/gPJzzkNCQkK4k2Z6cU7A4XDgePVRXlQV5/VgrIrf3t6G1uZmzJg1e6yywHTjmIDQXcQzsXSSJQoUNS1hi76XBlvqYVv3DSnjiVn50hb0xKy86CsIc0wCJEACMUqAW9Bj1LAsFgmQAAmQAAmQAAmQAAmQQEgIUNQMCdbIjLTlke+jv/pvUubyl9yNjM9+NTIzylyRAAmQQJwSeOLKX+DjPcek0vMW9DitBCw2CZAACZAACZAACZAACZCAKQIUNU1hio1APX/aiY4X/0MqTPr5l2Hc8o2xUTCWggRIgARihECkbEGPEZwsBgmQAAmQAAmQAAmQAAmQQAwToKgZw8ZVF224rxuNt/+D8+fERBTfXYGkQmvnFsQDNl6WEQ9WjtwyigOTrR6WHLmlYs6MCETCFvSBgQGkpKQYZZV/J4GQEOjt7UUGLyoICVtGakygt6cHGZmZxgEZggRCQIAXtYQAKqM0TUCc589LSk3jYsAgEhCX5DolqkRLsVLUtIQtel9qe+rH6PvgLakAuYt+iKwvfid6CxPCnHd22lFXW4uzzp4bwlQYNQloExAXBfX19WHK1GlEFIcEnvjKdny8+6hU8rHYgn7yxHHp9umi4glxSJ9FHmsCn3z8ESZPmSpdVsWHBMJN4IP3K3He+RfwoqBwg2d6kt9XffRTnHPe+aRBAmEn0N7WiubmZsyaPSfsaTNBEqirrZEglE4qswSDoqYlbNH7Um/lG2h/xnnzeersCzH+1q3RWxjmnARIgARikMDbT76DF2/eJZXskuvOl4RNPiRAAiRAAiRAAiRAAiRAAiRAAkoCFDXjsEY03PYFjAz2SyUvvP1ZpEzhasQ4rAYsMgmQQIQSaDnZhrXTN0m5yyzIwLqjK6X/8iEBEiABEiABEiABEiABEiABEvAQoKgZh7Wh/YX16D34slTy7K/cgJyv/mscUmCRSYAESCByCTz5j8/ho9eOSBkciy3okUuGOSMBEiABEiABEiABEiABEiABJwGKmnFYE/qPHkLLYyukkqeUzUHhT56LQwrGRR4Y6EdKSqpxQIYggRAQGBkZ4ZleIeAaLVG+/eRf8OLNzo9P4d6CLg7rtnpQd7TwZT4jl8BAfz9SUjn2Rq6FYjtnvCQytu0b6aVzOBxIS0uL9GwyfzFKgJeUxqhh46BYFDXjwMhaRWy862sY7miW/lSw4jGknf13cUpCu9iddjtqa8/g7LnnkAsJhJ1AY0O9dGD81GnTw542E4wMAmO5Bf3k8WpkZeegqLg4MmAwF3FFoOqjDzF16nRkZfOioLgyfIQU9v33DuEzF8zjh50IsUc8ZaOvrxdHP/1UuqiKDwmEm0Bba4t0UdDsOWeFO2mmRwKorTkjUZhUNtkSDYqalrB5v3Ro+/XYWboZ679U5DvGw9vxvYded4e56Pbnccu5QcqEH9HYf7sF3W/skN7IWvht5H5rpR9vMygJkAAJkECoCTz51efw0avcgh5qzoyfBEiABEiABEiABEiABEggOglQ1AzIbja8fN9K7Kx2RlK6xEDUlATNk1i0aS2uKgSg/ndAefHv5cG6Y7BtWCK9lFRQgqK7foUEbrX2DyJDkwAJkEAICfzp5+/gf27iLeghRMyoSYAESIAESIAESIAESIAEopgARc0AjFf3h3ux5sACrL/nfBy6byUOzvclajoFUHUYscJzC1bj2aXlAeTE2qu2DddhsM6pyOZ/76fIuPAKaxHxLRIgARIggaATaD3Vjnum/UyKl7egBx0vIyQBEiABEiABEiABEiABEohyAhQ1g2JAbcFSEXXz61izaj8uda3SHP2jRxi9AqVByYv5SLpf3wH7S1ukFzIu+Qryv7vO/MtxEHJoaAhJSUlxUFIWkQRIIFIJPPm15/HRK59K2eMt6JFqJeYrmASGhgaRlJQczCgZFwmYJjAwMICUlBTT4RmQBIJJgBe1BJMm4/KXAC8p9ZcYw0cKAYqaQbGECVFT2moO3LJ9KS6Sp6n3e1Dy5TuSofYmNN19tRQoIT0LRXe9iKQ8sS+ej93egdqaGswt50VBrA3hJyBdFNTbi6nTZ4Q/caYYUQTe/vk7eDHMW9BPHK9GdnY2ioonRBQLZiY+CHx0+APpkrTs7Jz4KDBLGVEE3nv3HVxw4cW8KCiirBIfmREXBX36ycc4/4IL46PALGVEEWhtaUFLiw2z55wdUfliZuKDAC8Kigg7h0/UrK+rxfjCIqSmprpL3lBfh/xx45CenuH+ramxAdk5ucjMzHT/ZrM1ITMjU3GjaMOmGzFy8kMpTN4/3YHMBdegtbUFSYmJyMsf5363va0NwyPDKCgY7/5NCH/9/f0oLPRcjtTV1Yne3l4UFXluze3p7ob4vXhCiftdcbNzR3sbJpRMdP/W3+9AS3MzJpZOcv8mvliKspROKnP/Njw8DMFBfTuWaAzq32rOnEbZ5CmKWhLIb1ppiN9EnhMTE93p1NXWSOVNTvasNtGynRCv8vLykZ6htl0OMjOzPLZrakJ6RjpycnLdvwlWySnJ0vuup621FQmJCciX2669DSPDwxinst1Af79Ul1xPV1cXenu6FUJGT083xE3wcjs5+vrQ1taKkometcViZUOzrcnQduILoGBj1U5nTp/C5ClTLdlTy3YiL6Js8hW54jch5shXajhtV4jU1DRPuxu1XYbcdk2NyM7KRmaWx3aCS1q60natLc3SSqS8fJnt2lqRgASpLbuejvZ2iBXDBeM97U7Yw9HvULS77q4uCFvJRSjRDu0dHZhQ4ml3DkcfRB1R287W1KhoYyJNUTfl7U7PdmbbnVnb6bUxkZeEhARFGzNjO9E/jhtXINnA9TQ2NCA3Lw8K2zU2ICsrW9E/NjfbkJaahpxcT7tz9o9JCtuJ/nEEI1I6btt1tGNocBAF4z0fijo77RDtp1DWP3Z3d6G7qxvFEzwCohC02zvaUVIyEfIt6On5abiv+t+lrejiEe1Oy3YNDfWYJOszRVizdtLqH83aTutdka4Z29XX1aGwqBApsrOdnWNbAdIVDWZrZwAAIABJREFUtquX7KHsHxuRkZmpEMFE/5iSmoLc3Dy3TUS7S0xK0ugfRzCuwGM7e0c7BgYGpTbvejo7O9HX2+PdP3Z2YoJibOuFaLfKsa0fLc02E/3jMOpqQz+21Z45jUmqcTGwsa0O48ePR2qarH/UsJ3kl2TnKPpH4ZdkpGcgO8cjYApWoh6INup6RLtLTEj07h+Hh5R+SUcH+gdUfklnJ3r7lH5Jb08PRHtU+iXmbCdWkoo+xEz/aNbfCKSNaaUhxjHRzyv9kloUTyhGcrJnFaJod2J8SZPZTvT9zv7R4z8K22Vl5yBLMbbZpLaptF2zNHbKbSfGHCTAsH+UfEqHw6t/FD6kYmzr6YEIq/BLHA6Im3sVY1t/P0QfLvcp9cY2Uf/VvqLZPjMQ2+n5JWrbCR9E+NXJshWkurbLzZP6Q9fT1NQo2U2Mb65H1y9JVvmUba3ACLz7x8FBjJeNbV2if3T0Kf2S7m50q3z/3t6eUb/E4/s7NGw3OCjGNqVPGQrfP1DbaY5tE0qQZOD7N9TXY1zBOKSlyfySxgbJx1fM25qapH9nZcts54df4jVv6+jAwIDK9xe26+tVtDvnvK1L4ZcIn1KMbSUTZfM2h0OaM8rbXTTM20T/OHFiKRIU8zbRP04wnLdJfkn+OMW8TYwHObnqeZvwS7KkD8SuR/glYv4u9ylFvyXy4T1vU/kl9g4M9A8o/BJpzt1j7Jc4521tStsFOOceq7FNa84t9Y/FStsJO4mxTT5vMz3ntjVJY5tizt3SLNUNxZxbc97WhqFhpV4i5m1C45DPucW8rbunG8WyxQM9PT3oUvklku3a26T5gOvRmnOLsU2UWT6/Hus5t7p/FLYTfYV8zi1sJ+ZE8jm39rxN+CX5inmbQgwAwJWaaiKW/h1OUbMOhYWFSJGJmqKRiomf3CltamyUHE354CicGOGkygfHpj/8N4Z2PSaVOu2cBSj4t02SYCUcYXnDFQOZcCjkEz8xIeh3iMHRM/ETHayYkMsn7cKJ6bQLUdMzaReNtN1L1OxHS0uzNNC4HjE4ikm73CkVAl19fZ1iQiHCi0FKPsnQm8jrTd7MiKRaaUiDY+kkheAiGqkor3wLnXBinB2sR5CWOtj8fIUgLcorbCSftAvbpWeISbtncBQTdOHgyift7aKDTRCCtEcs6xDiihDGZKKmZDshasqdUknUFIOjR5AWTow08ZN1ukIYa28Tk3aPWCZ1sGLyILPdsBDGGhsUtgvUTnqiiRnbadld2ElMjOQTP+3B0dt2YpIn2MsFaU3bNY9O/GSrjoQTmJyUrJj4ifYgJDv5xwQhSgrbydudmDwIG8gHR+GAisFR/jFBsp29QzFpd04ehKipHhzFxM/T7kRbF3VT3u70bGe23QViO600JNtNKJFEKtcj+gXxkUU5OArbFSgcG2G7HDHxkwnSoo2JNicXpIUDKvpV+aRdfMlOSk5S9Y9tGBmBQnARk27Rf8nbnbN/FKKm52OCEKOFcyOftIs+VLzvElz+8+od+PDlT6RiyregDwpRU/UxQc92gfR7gdtOfKjyCNLO/rFE4dgIJ0bUabntxEQhPz9fIUiLNibsIRdcpA92YuInm7SL/lGMk3KnVEweRH2Rj22i3QnjiTHU9Ui2GxhQCNJiguf4/+ydB3iUVfb/v+l10gukEXqXpiiCBSxYQBQQC/ZVV3fV3Z+sFbAuawVddVVERQVBULGw4lpXXVGQLr0TSCB1kkmbyUzK/3/vm0xmJhMyM5mZvDPzfZ/HR+bNvfec8zlvufe8995j0Fvfd7W1ctBu5TuD/cCYuG4s7ztxX4vr0Ord1tQkP9jZvsccvcc642P777YCqbP18/G4fEdYfrBTfGcdkBa+U95trYN2EVzRxGqsAi6lJSWIio6y8p3oB4SH2Q78RL8kyOr5KD6MNjZaD/yUwYN1v0TcX6IfYtUvkUFNm35JXR3EO9QyWCYCAOI5YDlod8Z3jvqkM/eYo4Ex4SfBwNJ34jkvPsZYBqSVfon4UN7qOxFgUvolrcEyEXwWQRnr56P9fgmCrD+2yg92NgFp+dFHBDUtPraKjz61Nbb9Ejt9Sru+a/uxtT3fKR8TWj+eO9NX6Yzv2utT2gY12/Nd276/8sHOcpKDeGaK95pVUFP6LsLq+Sj7JaGhNn3KcoiopuXzUfYp660/ttrrl9TU1CgfWy0+4skJDboKqw9BIpBtLzBm2/cX7zbBwZ3Px876zrbvb+9DufRdSqpVQNr+uE0JaloGpO2N2+wHxrTyfWr5MUE+H5usP7aKPqWp3tQ2IC0/tlr0S0SfssamX2IwQHzws/wQJJ614l1rG9TsKt/lHxMfJ7KtRvLtPR8dG7eJwJiY0NA6bhPvbfFuswxIK31/mzF3aYn8YGc55lbGbeGIs/hQ3v6YW/T9rScSte2XtJ1IJN514n607JfYG3OLcZt4hnfkOxEYs9cv8c67TUyCaftctuu7tHSrjwlKUNPad2JMGm8zbhP9EjG2th5zl8iJRJarRUQfTkwksh5zl8uxv+2Yu7HBOl6iPB9FULM1XiLGbeL5aB0vsTduE2Nu60lg9nzX2NiAQvGx1WJimDPvMUc/4jnq9/bfbaJPaTFusxPUlP2SJNt4SdvJKAxquhS07KiSA0FNFe6pKaxqqtOj8G/jzQamzvkAoem5HRnMv5MACZAACXiJwM8LN+CDOz6T0k6bOUwGNnmQAAmQAAmQAAmQAAmQAAmQQKAT4ExNt1wBDgQ1sQuv3PgUcN8S3DWkVajIfr4q42RZ092i4EkbqXj7Yei3fC/LaC77M2IvuN7zQimBBEiABEjAIQLlR3WY2+M5WZZZ0B1CxkIkQAIk4BIBMSPQcnayS42wEgm4SIDXn4vgWI0ESCCgCTCo6Rb32w9qyszmS3PNyYFsf6MLkwRZmm34/UeUL3pAngrrORQp9y5yCxVfbkQs0cjPP4pBg4f6shnU3UcJyERBBj165DJRkI+60O1qL5yyFNs/b7sE3e2CABw6eEAuKbXcdsITctgmCdgjsGP7NuTm9rJa1kxSJOAtAhvWr8Oo00YzsOkt4JRjJiC2ntm7ZxeGjbBKKUtCJOAVAmJ5fGlpKfr1Z6IgrwCnECsCTBSkigvCsaCmUFUJbB5o1vr8ttnQu8iewlnj0WTUS+nJ9y5CeE8G87rIFRRLAiRAAm0IcAk6LwoSIAESIAESIAESIAESIAESsCbAmZq8IiQB3QfPoHbtJ/LfMRdcj7jL/kwyJEACJEACKiGgPVqBR3o8L7XhEnSVOIVqkAAJkAAJkAAJkAAJkAAJdCkBBjW7FL96hBsPbkXZi3dIhcK69UTK7OXqUY6akAAJkAAJYNEVy7Dt012ShGUWdKIhARIgARIgARIgARIgARIggUAkwKBmIHq9HZuLH70cDdpC+dekO+YjYvBY0iEBEiABElAJgbVvbMDyPzILukrcQTVIgARIgARIgARIgARIgAS6mACDml3sADWJr1r9Oqq/fkeqFD32csRf/aCa1POqLiJRkNiwduBgi1T1XtWAwgKZQOGJ46irq0OP3J6BjIG22xAoP6bD3BzPZ0EXiYI0Gg1S09LpAxLwOoGd23+Xzz6RrIoHCXibwG/rfsGpo89goiBvg6c8iERBe/bswnAmCuLV0AUEtGVlKCstQV8mCuoC+hSZf+yohJCVneMSDAY1XcLmn5XqCw+jZN410riQuBSkzl2BoMgY/zSWVpEACZCADxJ444r38funu6XmXILugw6kyiRAAuom0NQEBAWpW0dqRwIkQAIkQAIkYCbAoCYvBisCpc/eCNOxvfJcwg2PIeq0i0iIBEiABEhAJQS4BF0ljqAaJEACJEACJEACJEACJEACXU6AQc0ud4G6FKj5fjkqP/mnVCpq5PlIuPnv6lKQ2pAACZBAABPw1hL0AEZM00mABEiABEiABEiABEiABHyEAIOaPuIob6nZqCtF0ZxJUlxQWDhS56xESFI3b4mnHBIgARIggQ4ILJq6DNs+YRZ0XigkQAIkQAIkQAIkQAIkQAKBTYBBzcD2v13rtf+6B3V7fpN/i79yFqLPvjLgKFVW6iA2rB00eGjA2U6Du54AEwV1vQ/UrMEvizZi2e2fShVPmzlM7q3pzuPwwQOIiY1FWjo/aLmTK9tyjMDOHc2JgmKZKMgxYizlTgIbf1uHkaeOZqIgd0JlWw4RMBgM2Lt7F4aNGOlQeRYiAXcS0GrLUFbCREHuZMq2HCfAREGOs2JJBwnUrv8CuqVPytIRA0Yj6c8vOVjTv4o1NjayU+tfLqU1JOAXBCryKzEn+1lpS3RSFB7bf6/8Pw8S8AcCfPf6gxd914aGhnqEhIT6rgHU3KcJ8Przaff5vPJNTU0IYqI0n/djIBrAmZqB6PUObG4y6lE4a7y5VOqDSxCa2ZekSIAESIAEVEKAS9BV4giqQQIkQAIkQAIkQAIkQAIk0GUEGNTsMvTqFlz+zlwYNn0jldRcejtiL7pF3QpTOxIgARIIIAJrF23Ecg8uQQ8glDSVBEiABEiABEiABEiABEjARwkwqOmjjvO02nU710L7+iwpJixnIFLuW+xpkWyfBEiABEjAQQIV+TrMyX5OluYSdAehsRgJkAAJkAAJkAAJkAAJkIBfEWBQ06/c6V5jiu6/AI36Ktlo8j2vIrxv4GxcLRIFHc/Px4BBg90Lla2RgAMEigpPQGwY3yO3pwOlWSRQCbw5bTm2rtopzRfJgkTSIHcchw8dQGysBqlp6e5ojm2QgFMEdu3YjpzcnoiNjXWqHguTgDsIbNm0AcNGjOKe6u6AyTacIiD6ffv27sYpw0Y4VY+FScAdBGSioNJS9O3X3x3NsQ0ScIpAQf4xWT4zK9upei2FGdR0CVtgVNKtfB61//tIGhsz/hrETf1LYBjebGV9fT1CQ7lZfEA5XUXGcrNuFTlDpar88uZGLLvN/VnQm5oaERQUrFKrqZa/EzCZTAgLC/N3M2mfSgkYjXUID49QqXZUy98JmExGhIWF+7uZtE+lBBoaGhASEqJS7agWCbRPgEFNXh3tEjAe3o6yBbfJv4ekZCJt7odAMAe6vGRIgARIQA0EdAWVmJ3FLOhq8AV1IAESIAESIAESIAESIAES8D4BBjW9z9ynJBY/Pg0NpQVS58Rbn0bksHN9Sn8qSwIkQAL+TODNacuwddUuaaI7l6D7MzPaRgIkQAIkQAIkQAIkQAIk4B8EGNT0Dz96zIrqNW+i6ss3ZftRp1+KhOvmekwWGyYBEiABEnCOgKeWoDunBUuTAAmQAAmQAAmQAAmQAAmQgPcJMKjpfeY+JbG+8AhK5l0tdQ6OiUfq3BUIjknwKRtcUbaqshIFBfkYMHCQK9VZhwQ6RUAkCqqrq0NOj9xOtcPK/k+goqASc9y8BP3I4UOIiYlhoiD/v3xUaeHuXTuQk5OLGCYKUqV//F2pbVs2YeiwEUwU5O+OVqF9dXUG7N+3F0OGuifpnwpNpEoqJlBRrkVpaQn69GWiIBW7yW9VY6Igv3Wtegwrff4WmPKU5Y3x185G9JjJ6lHOg5qIoFJEBDeL9yBiNn0SAg0N9QgJYaIqXiQdE1g0bRm2uXEJOpOkdcycJTxHQAzsIyIiPSeALZPASQjo9bWIioomIxLoEgIGgx6RkVFdIptCScBkNCIsnImqeCV4n4BIkCuOoKAgl4RzpqZL2LquknB4i9O9pUXNjx+h8uMFUlzkKWfLvTXtHcFMIuQtl1AOCZAACZgJcAk6LwYSIAESIAESIAESIAESIIFAJMCgpo943WAwoKamBg0NDV7XuLFKi9JnblDkBgUj6a+vIzQ5o40eISEhiIyMlMsWeZAACZAACXiHgCeWoHtHc0ohARIgARIgARIgARIgARIgAdcJMKjpOjuv1aytrUV1dbXX5NkTpFvyGOr2bpR/ir34VkSPvbxdfaKioqDRaLpUXwonARIggUAi8Ob05dj68U5pMrOgB5LnaSsJkAAJkAAJkAAJkAAJBC4BBjVV7nux1Ly0tNTrS85tsRi2/YDKD5+Xp8Nyh7S7BL2lXlJSEkJDfXc/wOqqKhw/no9+/Qeq/Aqhev5IoLioCGJfJSYK8kfvesamX9/ahPdv/UQ2ftrMYTKw6eqRd+SwTNKSkpLqahOsRwIuE9i7exeycnIQExPrchusSAKuEtjx+zYMHnqKy/t6uSqX9UhA7OV/8MA+DBo8lDBIwOsEysu1KC8rQ68+fb0umwJJ4HhBvoSQkZnlEgwGNV3C5r1KRqMRFRUV3hPYjqSmeiNKHpsGQNnENfGOBQjL6teuXmKmppix6cuHvrYWUdHcLN6XfeiruouPGfX1JoSFcbNuX/Wht/XWHa/C7MxnpNjopCg8tv9e+X9XDvHeCedG8a6gYx03EOC71w0Q2YTLBGpqqhlQd5keK3aWQG1tDaKjuY1XZzmyvmsExHZ3Yis5HiTgbQItWyyK7QxdORjUdIWaF+uIr3Y6nc6LEtsXVfnRAhi2fq8Mmsdfjdjzrmu3cGxsLKIZEFSF36gECZBAYBDgEvTA8DOtJAESIAESIAESIAESIAESUAgwqKnyK0FNQU3j/s2oePcRSSwkvSeS736ZQU2VXz9UjwRIIHAI/PLWJixz0xL0wKFGS0mABEiABEiABEiABEiABHyVAIOaKvecM0HN4p9fwvzP8pot6oGJD9+DCYntG9hxeS2+f3kevjra0sZYTElahT41ynL4hJueRHifEXYFcKamyi8sqkcCJOB3BHTHKzE781lpV2eXoPsdHBpEAiRAAiRAAiRAAiRAAiTgdwQY1FS5Sx0NaioByixc/9xUDAFg+9vWzI7LNwc0M+/EM1P7yOo7Vs3Ckp3dcFPdj0gGEHXGJGgm3eGXQc3q6ioUnjiOPn37q/wKoXr+SKCkuAji3s/KzvFH82iTBwm8deUH2PLRDinB1Szox44eQXR0LJJTUjyoKZsmAfsE9u/bg8ysHG5hwwukSwjs3rkDAweLnjQPEvAuAaOxDocPHkT/gYO8K5jSSABARUU5tCJRUG9l3M+DBLxJQMRdxNGte4ZLYhnUdAmb9yo5FtQ8gCX3vQbcNh/Xm3P3KEHJLSNmY9a4JBuF7f3Npo19q/DAIpiDpEoDB/Defa/BGLYXlwUDQfGpSPm/hQgKbZvMxB9matZUV8sMwDxIwNsE6uvr0dBQj4gIbtbtbfa+Lu/Xtzfh/T90Lgu6Xq9HREQEgoODfR0H9fdBAtVVVYjVaHxQc6rsDwQqK3WIi4v3B1Nogw8SqKqshCYuzgc1p8r+QKC2pgbRMUxU5Q++9DUbTEajVDnMxUSlDGqq3OMOBTXtBiCbZ1aidaZlq6kOBjW/Ssesu8cizYKRmK25ZrceN+mVNenxVz2AiKFntaHoD0FNlV8aVI8ESIAE2hCoPFGFh0UW9CYuQeflQQIkQAIkQAIkQAIkQAIk4N8EGNRUuX8dCWrKpeRbRrUJQLZ3XposA6H55n032yxXtxsobV6SjgGYVfSZbCZy2LmIu/JvDGqq/DqieiRAAoFD4K0rl2PLRzulwa4uQQ8cWrSUBEiABEiABEiABEiABEjAVwkwqKlyz3ksqGkObK5tJjC2zVJzsaR9x5jWmZ7mxEIjpmPWrnmyXlBEFJL/uhDBGusl7pypqfILi+qRAAn4LQF3LEH3Wzg0jARIgARIgARIgARIgARIwG8IMKipcld6Kqgpk/5YLk0vX4v5/1iFNKt9OZV9NpWUE0DalNmYWDwPX6XNxi27n4Ypb5c8r7nsT4gafYkVSV8PatbUVKPwxAn07tNX5VcI1fNHAqUlxTJRUGZWtj+aR5s8TEB3ogpzs59DY0OjS1nQjx3Nk3sqJScHRqKgxsZGNDU1edgrrjcfEhLiemUfrHnwwD50z8hioiAf9J0/qLx39y4mavEHR/qgDUajEUcOH0K//gN8UHuq7OsEdLoKVGi16NGzl6+bQv19kICIu4ijW/fuLmnPoKZL2LxXyZGgprKU3Dapz0n21JQBzCJMbM6U3mLNSZery0LK8vOCifMxrXwNqle/Ks9G9D8V8dc/5ldBTWEMN4v33nVOSdYExGbJIllQVHQ00ZCASwTemvEBtnzoWhZ0sVF8eEQEQkNDXZLtK5VEILOqqgoGg0HVKougZnR0NKKiolStp7uUEwOr+PgEdzXHdkjAKQIV5VokJNom2HSqCRYmAZcJ6CoqEJ/A55/LAFnRZQKiTyQm9cTGMlGfyxBZ0WUCLX3xyEjXkuQyqOkyeu9UdCioKYOUmzDi4XswIbFFr9YAZGtG9Oa/tRME7TCoaVFvYFU5yp653gwh6Z5/ITSth/m3r8/U9I53KYUESIAEPENg3eLNWHrLKtn4aTOHyb01eVgTqKiogJgZ4yuHRqMJmMCmr/iEepIACZAACZAACZAACXQtAQY1u5Z/h9IdCmqieVZmwVRzsiDbAKV1IqDmhD+ZFpnRm5efY8pszBonvlBr8f3PWkwY10fR0c7y9IqlT8K4Z738c8wFNyLmnNZBM4OaHbqWBUiABEjAYwQqC6sxJ/tZNNa7tgTdY4qppGHxRbiyslIl2jimRnBwMFJSAmNLAMeIsBQJkAAJkAAJkAAJkECgE2BQU+VXgKNBTWGG3Cfz12aDcloDnOJMm+zmzUvJvzraCkDsmakENMXRHPg0/72HOVN6S426HT9D98HT8mdYzkAk3v6cuTEGNVV+YVE9EiABvyfQmSXo/g5HLDvX6/U+Z2ZycjICbY9Nn3MSFSYBEiABEiABEiABEvAaAQY1vYbaNUHOBDVdk+B6raZ6E0qenAE0mGQjibc9i7Aeg+S/fT2oKfaUKy4uQi43S3b9AmFNlwloy0ploqDuGZkut8GKJODqEvSC/GMyUVCiH+8r56tBzaSkJL/f6/TQwQPIyMxEZGRg7CHKJ5W6COzftxd9+/VXl1LUJiAImEwmHM07wiSlAeFt9RkpcklUlJcjp0eu+pSjRn5PoKioUNqYnt7NJVsZ1HQJm/cqqTmoKShUrvonDJu/kUCiz5qO2Ik3+UVQU2yWLDbrTkg0b1LqPadTUsATqDMYZKKgmNjYgGdBAK4TqCyswiM9nke9scGpLOjVVVUyUVB4eLjrwlVek0FN9TqovFzr1wF19ZKnZoKA+KiYlMxtHng1dA0BbVkZkpKTu0Y4pQY0gYaGBlRXVzFRX0BfBV1nvL62Vgp3NUkug5pd5zuHJIskBiKZgVoP04GtKH9njlQvJDULyX95Xf6bCQ3U6jHqRQIkEEgE3r5qBTav3C5NFsmCRNIgHpBZzx1bfm6zFYvN1i72WFptBYOxuP65qRgiC9pu62Jde8ht89EmsZ+NgECYqcnrkwRIgARIgARIgARIgAQcJcCgpqOkuqicmDFYWloK8X+1HiXP3ICmKq1UL+G6RxA+YDQ48FKrt6gXCZBAIBFY985mLL2ZWdBtfe5YUNM2qZ6dJHs2DcuApkXSPtvf9q4928R+J7s++W4NpLuXtpIACZAACZAACZAACXREgEHNjgip4O9iNokYgKn1qP5qMWr/97FUL+rUiUi/9gG5pyYPEiABEiCBriVQVVSNuWIJel29U0vQu1Zrz0t3KKi5bxUeWASLmZYAytdi/j82YcTD92BCm91JDmDJfa8BljMuT1pe2GmnzknMZ1DT89cGJZAACZAACZAACZAACfgOAQY1fcRXBoNBLpUTm0ir7TDl70P56/ciOAiISUhGzuMfIijSt4OaYl+HkpJibpastostQPQp15bJREHdumcEiMU005ME3r7qA2xeuUOKcGQJ+onjBYiOjkZ8gv/uKexIUFPOssSdeGZqHwv3nCwI6XxQ05lZmkKJQAhqHjl8SCZJi4iI8ORtwbZJwC6Bgwf2M1ELr40uISD2Us8/mofcXr27RD6FBjYBsZ+mSBSUlZ0T2CBofZcQKCkulnJT09Jcks+gpkvYWMmWQMk/rkX9iUPydML1jyJq9MU+DamxsREiWUEyN4v3aT/6qvIiqG6qNyEuLt5XTaDeKiLg7BJ0na4CkRGRiIiMVJEV7lWl46CmstR8y4jZmDUuyUJ4e+eVIjJI+VmWeXbnyZefOzdLU7QfCEHNstJSJKcwUYt7r3i25iiBkuIipKalO1qc5UjArQRKS4qRkuraoN6tirCxgCMgJk7VVFchIdGyzxNwGGhwFxGoqa6Wkl1NksugZhc5zt/E1nyzBJWf/0uaFTl8AhL/8A9/M5H2kAAJkIBPEhBL0B/pOR8mvYlL0Js96KmgZmtgM0+RdLLEQmJ5+1fpmHX3WDg6hA2EoKZP3mRUmgRIgARIgARIgARIoEsIMKjZJdj9T2h98VGUPDlDGhYUGo7UuSsQktTd/wylRSRAAiTggwQWX70Cm1YwC3qL6zwT1LQzi1Puy5mPiW324Dz5jM/2LjEGNX3w5qPKJEACJEACJEACJEACHiPAoKbH0AZew9qX/oS6/Zul4XHT70XMOUqQkwcJkAAJkEDXElj/7hYsuUlJ6HbazGFyb81APjoOagJO76nZzsxLu+10mEDIvncY1Azkq5a2kwAJkAAJkAAJkAAJ2BJgUJPXhNsI1P7yOXTLlWXnEf1PQ9JdL7utbW83JBIziX1tuFmyt8lTniBQUVEOY10d0tK7EQgJuIVAVXENHu35PIy1HS9BLyo8gaioKMTFJ7hFthobcSSoaTeJjwxGFmHic1MxxMaw9pL+2AtqOpsgqEVUIAQ1jx3NQ3q37ggPD1fjpUOd/JyASFSV27OXn1tJ89RIoLGhAfn5x5ikVI3OCQCdamqqoauoQEZmVgBYSxPVRqCsrFSq5Go+EwY11eZRH9ansaocRQ+3JghKeeA9hGX180mLGhoaoC0r5WbxPuk931dadCxMRhMSEv03+7Tve8n3LHj76hXY7MAS9HKtFpFRkYiKivY9Ix3U2JFxbqAIAAAgAElEQVSgJqAk8ime0pIsqO2ScetEQLblAcjl52sx5Lb5uN78OnRt6bkwLRCCmiJRS3JKKoKDgx30JouRgPsIFJ44jm7dM9zXIFsiAScIiI+K4qMODxLwNgGj0YiqSp18//IgAW8TqKqslCI1cXEuiWZQ0yVs6q9UVFyLyMhQxMd5d6ZD+VsPwbD1vxJQ7CW3QnPxreqHRQ1JgARIIAAIcAl6q5MdC2qK8kqgckdz1TRzgFM50Ta7uXV5UcY6oNnaJqwCnY5dgIEQ1HSMBEuRAAmQAAmQAAmQAAmQAMCgpp9dBW8u2Y0HHl9ntmrs6G6YPWsUTh/laG7VzgHRb/keFW8/LBsJyx6AlPvf6VyDrE0CJEACJOAWAmIJ+mO956Ou2hjwWdAdD2q6Bb3bGmFQ020o2RAJkAAJkAAJkAAJkIAfEGBQ0w+c2GLCgle3YdnLW3FVXAiGRCjLtr6rbcCSqgZ8seJSnDrcC9PJG0wofOBCNNXppfyku19BRL9T/YgyTSEBEiAB3yWw+JqV2PTB79IAkSxIJA0KxINBzUD0Om0mARIgARIgARIgARLwNwIMavqJR4uK9bj1vJV4uVsEgmxs2mJoxMo+KVi2+EKvWKv74GnUrv1UyooZfzXipv7VK3LdKaSurg5lpSXcLNmdUNmWwwQqdTqIvW1SUr3wIcJhrVjQHwj89t5WvHfjR9KU9rKgiz0NI6OioNG4tq+NL3Cqrq5GbW2tL6hqpWNKSorf7zVZkH9MJkkLCwvzOf9QYd8nIBJVZef08H1DaIHPEWhsbMTxgnwmKfU5z/mHwqJPJPbU5J6u/uFPX7NCqy2TKiclJbukOoOaLmFTX6XPvjyCYQvWIwhNdpVbWVWPWb/MRHCwbcjT/bbU7d0A7St3y4ZDUjKROmcFgkJC3S/Igy3Wm0woKytDejdmn/YgZjbdDoHqqioZ1ExKdu3BTrAk0B6B6hKxBH0BDFV17S5BFx90RFAzJibWb0GK+6uiosKn7AsNDZWJgvz9EIlaUtPSEOJj/QZ/90ug2CeC6plZ2YFiLu1UGYETxwvQPSNTZVpRnUAgYDDoIZK1pKalB4K5tFFlBHQV5VKj+ATXkuQyqKkyh7qqztcvbUb/1ftOWr3bF1ciIjzEVRFO1St+5HI0lBfKOom3Po3IYec6VZ+FSYAESIAEPEOAS9AVrr62BD0hIQHh4d5N/ueZK5CtkgAJkAAJkAAJkAAJkIB7CDCo6R6OXd7KgaW7EPausk9ae0f26ukIjvTOjMmq1a+h+ut3pSpRp1+KhOvmdjkjKkACJEACJACsf28Lltz4sUTR3hL0QOFkMBig1+shlv2p9RDLsKOjoyFmavIgARIgARIgARIgARIgARJoJcCgpp9cDYbfi1E06/uTWtPjm6u9Zq3p6G6UPnezlBcUrUHqnJUI0bg2ndhrSlMQCZAACQQAAbEE/fG+L0CvMwR8FvQAcDdNJAESIAESIAESIAESIAG/JcCgph+5tuD61agvrLFrUfwNQ5Bw/RCvWlv6zA0w5StL4uOvfRjRYy7zqvzOCDOZTNCWlXKz5M5AZF2XCXBPTZfRsaKDBBZfswKbPtguS9tmQRd7akZERiI2VuNgayxGAu4jIPfUTE1DCGemug8qW3KYgEjUkpGZ5XB5FiQBdxLg9edOmmzLGQIGvR6VlTqZqI8HCXibgK55n/v4hASXRDOo6RI2dVYyHa1E8ewf2wQ2dY1A9xVTkJoS5VXFq79fhqpPXpIyI4aehaTbn/Oq/M4IM4rs52Wl3Ky7MxBZ12UCSvbzOqSkprncBiuSwMkInGwJeiBkP+fVoV4CYlCflp6O0FBmP1evl/xXM2Y/91/fqt0ysQ2KSBTERFVq95R/6ieyn4vxR7fu3f3TQFqlagLl5VqpX2KiawkxGdRUtXudV66psQk1XxyE8UA5qtccRJNIhh4E7LqgFy6+f7TzDXaiRkNJPoqfmC5bCAoKklnQQ9JyOtEiq5IACZAACbiDgFyC3u8F6Cu4BN0dPNkGCZAACZAACZAACZAACZCA9wkwqOl95l6TuO6v36P7zmIpb0dMBC799AqvyW4RVPbK3TDu3SB/xl1+N2LOm+l1HSiQBEiABEigLYF3rl2JjcuVBHO2S9DJiwRIgARIgARIgARIgARIgATUToBBTbV7yAX9jI3A7lKgqaASifevMbfQOHccep7t3X2Can9dDd2yeVKH8N7DkfzX112wiFVIgARIgATcTeC3JVvx3g0fyWYDPQu6u9myPRIgARIgARIgARIgARIgAc8TYFDT84y9KuGpX4Dn1lmLXLD5Z4wvysfhgSk496XzvapPY3U5ih662CwzZdZbCMsd7FUdXBFWX18PrbYMaWnprlRnHRLoFIGammqYjCYkJCZ2qh1WJoGTEagurcXjfRe0WYIunn2RkZGIjo4hQCcJFO8rhV5Xh7S+yYhKiHSyNosLAsVFhXI/4eDgYAIhAa8TEImqunXP8LpcCiQBQaCw8AS6deOehrwavE+grq4OVZWVSElN9b5wSgx4AmI/V3HExce7xIJBTZewqbPSIz8Br2y0r9urG37EIG0Rhnw4BcFxEV41oHzxHBg2fytlxl54EzST7/CqfFeEGQwGiAzA3KzbFXqs01kCFRXlMBmNSGVQvbMoWb8DAouvXYlNNkvQiwpPICoq2uWORSBCP7T2KD6+dw3yfss3m3/2n07HjH9NDkQcnbI5/9hRmX01PDy8U+2wMgm4QiDvyCH0yO3lSlXWIYFOERCJgsTzL6dHbqfaYWUScIVATU0NKnUVTJLrCjzW6TQBkaBZHMnJKS61xaCmS9jUV+mIDhj5Vvt6jdSW4K3130E/fQAG/HG4Vw0wbPsB5W8+KGWGZfRGykPve1U+hZEACZAACdgnwCXonb8yTuwsxrOnvQaT3tSmsVOvOQU3LZvReSFsgQRIgARIgARIgARIgARIoA0BBjX95KJYtRe49YuTG7Phq5XQJURg5IopXrW6qaEeRQ9dhCZ9tZSbdOcLiBg0xqs6UBgJkAAJkEBbAtWlNXii34uoLdcjOikKj+2/V/6fh2MEBLelN32M3z/f026Fe767Bf0mcOaXY0RZigRIgARIgARIgARIgAQcJ8CgpuOsVF3SoaDmf1YgtKkJqU+chegxmV61p/LD51Hzk5KQIuasaYibcZ9X5VMYCZAACZCAfQLvzPwQG5dtk38M+CzoTYAI9NaU1aKquAZVRdWoFP8VVst/y9+FVagsUv5WX1ff4WU1ed4FmPjwOR2WYwESIAESIAESIAESIAESIAHnCDCo6Rwv1ZbOqwRGvNm+ej3LSrDqt+9kAf2wdAx4frxXbTHu24iyl++SMkMS0pA6dwWCwtU7G0jsa1OuLUNyCjdL9uqFQmHKPVpbC6PJiPj4BBIhAY8T2LB0K969vjUL+uWvXICIiAhERqn3Ge0MlAZTozlQKYKVNaW15iClErCsQlVzkFL822ToOFDpjHwGNZ2hBZSWliCF717noLG02wiUFBdxP2u30WRDzhIoKSlGamqas9VYngQ6TcBkMqG6qgqJSUmdbosNkICzBKqrq2SV2FiNs1VleQY1XcKmzkqP/gS83E6ioGsrduC+X3eYFe++8CKE9/JuwKT4sWloKCuQOiTe9CQiR12gTpAiqKSvRUlxMTfrVq2H/Fuxcq0WRmMd0pkB078drRLrRKDv8b4vmJeg3/nztUjqnoj4BO++I5zBYaw1ydmUrf/pZeDSPJtSzqqsaQ5YVkOU98ShSY9Fg7FBsmvv+OPn12Ho5AGeEO+XbeYdOSyz/0ZEMnu8XzpY5UYdOrgfvXr3VbmWVM8fCTQ0NOBo3hH07NXbH82jTSonIIJKFeXlyMrOUbmmVM8fCYi4izhS01z7qMOgpp9dFU//Ajy7ztqo8bnA7N6lyLv7a4yMCJZ/jJsxAIm3eTdhUPWaRaj6UslmFDXqQiTc9ISf0ac5JEACJOCbBN6ZuRIbl/0ulb/m9SkY+8fTvG6IobLOKlBZXdoatKwuEQHK5uXfzbMrjTWeCVTGpcdCBCvjuon/NOb/a9JjrH637D1auKsYz45+HcYao11m/c/rjZuWXQlNWqzXmVIgCZAACZAACZAACZAACfgzAQY1/dC7pkbg28PAzM8U47rHAhtvAR646CPMClKW1dXHRaDne5MQHBPmNQKmo3tQ+txNUp5Yei6WoIul6DxIgARIgAS6lsD/Xl+PFXeutlLiojnnYtKT53dKsRqtHrXNMyqVvSr1dmdXtiwBN1TVdUpee5VFQFEEKU8WrBR/i02Jdkn+4V+PYdWsL3H416Pm+qHhIag3Nsjffc7OlVnQEzLjXGqflUiABEiABEiABEiABEiABNoSYFDTj6+K894HthQpBi6eBOz+cgsu/GwvkkOUc0l3j4LmMu8usSl7/hYY83ZJ+fFX3Y/ocVP92AM0jQRIgATUT6CxvhHPnvoa8redaKPsaTOHyeRBLUdjQ6NVYLIlUNkSuBTLwVtmWLYk2tHrDB6BEJsqZk4qsylbZ1Eq/46X50QQM8arMyRLD2oh7E3tkwwxu/S5M16Xe3iKI/eMbNyy/Cok5ap3Wb9HHMVGSYAESIAESIAESIAESMBDBBjU9BBYNTT7ykbgkZ8UTa4dDPyljw6Lrvocf05UZmeGD0pB9392bhaOs3bW/PABKj9+UVaLGHgGkv6k/FttR1NTEyoqypGYyM2S1eabQNCnrs4Ak9GEWI1rmyUHAiPa6D4Cax77Hmse/77dBvtP6IXQqDDzjMuqkhroKzwUqEyJtrvkWwlQNi8Jb/63+wh4riXt0QrMH7MQuuPKBug5ozLkjM20fimeE+rjLYskfYlJyT5uBdX3VQJlZaVITub96av+83W9ef35ugd9V3+xp6tIFKTm/dR9ly4174hAbU2NLBIdE9NRUbt/Z1DTJWy+UamgChi6SNE1JQrYcAtw7ZWf41W9MmtEHGl/PxtRp2d4zaD60gKUPD7NLC/14WUI7d7La/IdFVRbW4PioiLk9lSfbo7awHK+S0BbVoq6ujp0z8j0XSOouc8QeGr4KyjYVugxfWOSRaDSZkalRZCyJWApZlciyGNqdFnDYmn9/DFvoOxIudQh85RuMrDZfTC3X7HnlMOHDqJb9wxERUV1mc8oOHAJHNi/F3369g9cALS8ywiI7NPH8o6gVx/vrqLrMoMpWFUEqior5YSe7JweqtKLygQGgZJiZXlxalq6SwYzqOkSNt+pdNEHwG/HFX0XXgwU/7IDeHMrJsWGynMxE3og5aExXjVI+9r/oW7Xr1KmZvIdiL1Q2WeTBwmQAAmQgPcJuBLUFElyZBKd5uQ59mZStiwLDw5REtQF8lGr1eP5MQtRvK9UYkgfkIqbl89A1vDugYyFtpMACZAACZAACZAACZBApwgwqNkpfOqvvHAL8NB/FT2nDwCePLUW08evxNKMSOVkUBAy3rgIYbnxXjOmdt2/oXv/71JeWO5gpMxSMqLzIAESIAES8D6BD+74DD8v3NCu4DNuHonh0wY371MZI5eBh4Q1b87sfXV9VqLI7r5g7Bs4vkP5Gp3SOwk3L5uBHqOzfNYmKk4CJEACJEACJEACJEACXUmAQc2upO8F2SW1QP/XFUFx4coS9Ftv/w9uO6rF0Ahl9kz8NYOQcMspXtBGEdFYo0PRQxcBTU3yd/JfX0d47+Fek09BJEACJEACrQQKd5fgH0NfhkgCZHuIJdKzd9xDXG4iYNKbMH/sG8jfoiRlSsyOx83Lr0KvsTluksBmSIAESIAESIAESIAESCBwCDCo6SO+NhqN0Ov1qK+vd1rj6z9vXYL+1HigYe9B/PjPTXgwOVy2FZIWjW7zJyAoQlmS7uoREhKCyMhI+V9HR8V7j0G/4T+yWMx5MxF3+d0dVfH63yt1OsTFe28Gq9cNpEDVEjCZjBB7K0VHu7ZZsmoNo2KqJbDnmwN49eL3rAKb/Sb0wnVvT0VSD2brdqfjGkwNeOGsRTiyPl82K/YbFXts9hvPPZwFD11FBRMVuPOCY1tOESgv1zJJpFPEWNidBMSehgkJie5skm2RgEMEGhsbUVNTDY0mzqHyLEQC7iRgMCgJSB2JI9mTy6CmO73hobaEkysrK11u/YNdwBM/K9Uv7AnMG1uP0ed/jI8yI6AJUbIyJNw6DLHn57osw7JiTEwMxH8nOwzbfkD5mw/KIqHpPZA6Z4VbZLurkZqaGhQVnkCv3n3c1STbIQGHCZSWlqDOYEBmVrbDdViQBNxBYN/3h5C3Nw/d+qZj6PmD3NEk27BDoKmpCS+e8xYO/u+I/KtIpiQCmwMv5Dvn4P59yMjKQlRUNK8dEvA6gb17dqH/AD77vA6eAmEyGnHkyCH07TeANEjA6wR0ugpUaLXowSS5XmdPgZBxF3Gkd3Ntr3kGNX3gKiotLYX4euLqoasDxryr1I4MBb6cAcz7+1pkbjuBmfFh8nz4gGSkPTbOVRFt6iUnJ0PM3Gz3aGxE0exL0FhdIYsk3v4cIoee5Tb5bIgESIAESIAE1E7g5fMXY+93B6WaEZoI3LJ8BgZfyszLavcb9SMBEiABEiABEiABElAHAQY11eGHdrUQS1DLy8s7reWtXwC/FCjNPH4WoDlxFE8+ug4rMiPMbac8OAaRw9M6LUs0oNFoEBUVddK2Kj9+ATU/KDM0o8+cgvhrHnKLbDZCAiRAAiRAAr5C4LVL3sPOL/dJdcMiQ+WMzWFXcKaYr/iPepIACZAACZAACZAACXQdAQY1u469Q5Lr6uqg0+kcKnuyQh/vAeb+pJSY0AN4+UJg+NkrcV9CKM6NUWZURp+VjaQ/j+y0LNFAbGwsoqNPvnTMuH8Tyl76s5QXrElE6pyVCI7WuEU+GyEBEiABEiABXyGwcMpSbP98j1Q3KDhIJg8aOWOIr6hPPUmABEiABEiABEiABEigSwgwqNkl2B0X6q6gZo0JOG2xIjc0CFhzNfCvF9fjwH+P4oU0JWFQUEgw0p89F6GZnQ8sOhLUFDJLnrwK9cV5Un78dXMRffqljsPxcMnq6irExnaehYfVZPN+SKChvh6m+nqXN0v2QyQ0yYsE9PpaREREIjg42ItSKeqtK5djy0c7zSBuWDIdo68bHnBgqqoqmagg4LyuHoOZJFI9vghETSordYiLY5LSQPS9Gmyura1hklI1OCIAdTAa66TV4eGtq4idwcCgpjO0uqCsM0HN4p9fwvzPlAAh0AMTH74HEywS6N35H+DHo8pfZ48FkrfOx3+3Hm8ur8EZJ0bgvMv6I27GAFi3ZWP4mDvxzNSTJzNwNKhZ9eWbqF7zphQQOXw8Ev/wVBdQbiuyproaJ04UoE9f7m2mCocEmBIlxcWoqzMgKzsnwCynuWogcOxonpxpn5ySqgZ1AkqHd2Z+iI3LtpltFtnnz7jZPSsofAXk/r17kJmdzYGVrzjMz/TcvWsHBgwcjKAgJZEmDxLwFgEx5jt86IC8/niQgLcJ6CoqoNWWoWev3t4WTXkkgMITSkyqW/cMl2gwqOkSNu9VcjSoqQQhs3D9c1MhFqzZ/hYaf74fePC/iu5n4yXE78/C7h1B6N3QgJtzduD9RA0mG4dh3PwJQKidGTrlazH/H5swwiZYao+Go0FNU/4+lD5zg9JESKjMgh6akuk9wJREAiRAAiRAAioisPTmVVj3zmazRtcsnIKxt5+mIg2pCgmQAAmQAAmQAAmQAAmogwCDmurwQ7taOBbUPIAl970G3DYf1/draUqL71+ehy0jZmPWuCR50tgADH9L/EuLvsfmYcw5s9G4PQ/vf7gPn2br8d+c7UDx2Zh543DEiI03bY4dq2ZhCTqepSmqORrUFGXLFtwG4+HtUlrctP9DzLlXqdwrVI8ESIAE1EFAJJPT6/VoaGhQh0J2tAgNDZUzP0NClP2beXRMYPkfP8PaNzaYC1758iScc9cZHVdkCRIgARIgARIgARIgARIIIAIMaqrc2Q4FNfetwgOLYJ6l2WKSvSDkX74GvjmiBDWHDZ2NaYObcO1t3+KWxBpoBu2UQc0r+qQgde5YazJOzNIUFZ0JaooM6CITujjC+52K5LtfUblXqB4JkAAJdD0BEcysqqrqekUc0EAs5YyPj0d4uLKHM4+OCay8azV++td6c8GpCy7BhP87s+OKLEECJEACJEACJEACJEACAUKAQU2VO9qRoKZcar5lFGbdPRZpFvbYO//lQWDWdwBqV2FyQb7cd/PZ274Agn7DsNw4XHKsD8ROGqkPj0HEKa2tOTNLU6jgTFCzoew4ih+batY85f53EZbd9XtZ1tbWdpjBXeWXD9XzUQKNjY2or69nAMhH/ecNtcXMzLKyMo+IMhmNCPNA8FHM2ExKUlYO8HCMwMf3rsF/X/jFXPjyZybi/PvPcqyyj5biu9dHHecnaos91WNiY/3EGprhawRqamoQExPja2pTXz8hYNDrERkV5SfW0AxfIiDGveIQYwVXDgY1XaHmxTruDmrWNwKnKHl5mgOba5t/pKHX3r64NFpZHhhzTg4S7xzR/DexvH0NMh3YS7MFjTNBTVFHu/BvqNvxs6wee/Gt0FxyqxcptxUlsq+eOF6Afv0HdqkeFB6YBIqLCiHu/eyctttABCYRWm1LwJOzNPOPHZUfdJKSU9wOXgQ1Xe2wuF0ZH2nwswe/xjfP/GTWdtKT5+OiOef6iPbOq7l3z25kZ+cgmgN75+GxRqcJ7Ni+DUOGnAIwUVCnWbIB5wiIBJGHDhzAwMEiOwIPEvAugYrycmi1pejVu693BVMaCQAy7iKO7hmu5VZhUFPll5G7g5rC3Hu/Bbatm4VTcSf6TOqDCQmVuOyWd3HRqCPoX3w2LqkTYfJgdHt+PEK7xSpJh+zMBD0ZOmeDmvr1a1Cx9AnZZFhWP6Q88J7KPUP1SIAESKDrCIjZHOI/XzsSEhI4A9kFp33xyHf48snmTH8ALn5kPC59/DwXWmIVEiABEiABEiABEiABEvAfAgxqqtyXjgQ14cSemsLcb35fi0+XFGFP36nI6AYsuQyYfuNXOFb9C87NSMfMkkyIBYLx0/tDMz2tTcIhR5A5G9RsrKlE0exLgAZl6nHyXS8jvD+zvTrCmmVIgAQCjwCDmoHn8//8/Qf8e+63ZsMvePBsTHnqwsADQYtJgARIgARIgARIgARIoJkAg5oqvxQcCmraTeKjZD8vmGiZEb3Z2OYg6Ma+U3ECwIdXAOu/3oOFq5bj3PRUzNRmy6CmmKXZ7ZFIzH9qE0Y4sfRcSHE2qCnq6N7/O2rX/VsqGXPODMRNv1fl3qF6JEACJNA1BBwPairvgq+ONuuZM7XN/su2Fsg9lH9tOTu2TRI65S9iW5LXsKOlmAPtiqKcqdm560UsQxfL0VuO82aNwxXPX9S5RlmbBEiABEiABEiABEiABHyUAIOaKnecQ0FNAHIQWtA6WLVdMi5/f5bVPDjV4oF584CmO7E6rQ/uPhW4Iu6/eHLhvxF0eBj+FhKP0CAFTMNF+/Bq1ZkdDoJtMboS1Kzb/hO0b9wvmwpNzkDq3BVASFiXeUiwj4iI6DL5FBzYBEQimJAQZY9bHiRgS8CxoGZzQDPzTjwztY/YvVgJcJp/t+Uq3yX5l2PWPWfJxHO27xZZQ35IW4W02+x8NOvAVQxqdv5a/v6FtVh175fmhs69Zwym//PSzjeskhYMBgMiIyNVog3VCDQC+tpaREVHB5rZtFclBMR+2VFM1KISbwSeGkajkVsEBZ7bVWGxSJIrjuDgYJf0YVDTJWzeq+RoUFNoZDW7xmbWjHVQE/ghT4sX3pyHAYZWWxqM4/HlhhrcnhiKaRol89TR3j/hs1EtA2LH7XYlqImmRhTNmYzGSiWjb+If/oHI4RMcF+rGkpWVlThRkI/+Awe5sVU2RQKOESgSiYIMBuT0yHWsAksFHAGHgpr2tiaxO7O/BZ8y+1I/5R5MGxiDZJEoqE35k6wCcMALDGo6AMmBIj/9az1W3rXaXHLcHaNx9WuXOVBT/UV279qBnJxcZqBWv6v8UsNtWzdj6CnDXR5Y+SUUGuUVAqLft3//XgwZOswr8iiEBCwJlJdrUVZaij59+xEMCXidwPGCfCkzIzPLJdkMarqEzXuVnAlqOqvVqLcBvbKFJZZNAfavO4jHntmIjNAgLM5onaGYMudMRA5Jdap5l4Ka/z+JUeUn/0TN98ulrKjTLkbCDY86JZeFSYAESCAQCDgS1JQfumD7UUoJXMLuLEs7f7MNarazh7OjzBnUdJRUx+XWLtqI5bd/ai545h9G4do3r+i4IkuQAAmQAAmQAAmQAAmQgJ8QYFBT5Y70ZFBzzo/Aqr0KgDtGAjf1N2HMxFXy9xNp4Tg9Upn+GzOhBxJvH+4UKVeDmnX7N0P70p+krOAojVyCHqwRO3zyIAESIAESaCHQcVBTmVG5ZcRszBpn+Qxt77zSsu2sfrtbmxRfgllpazD/s7xmdXpgooP7LjOo6d5reP27W7Dkpo/NjY6+fjhueG+6e4WwNRIgARIgARIgARIgARJQKQEGNVXqmBa1xN4WFRUVHtHyl3zg1jVK04OSgY+mAXc/8DO+/18BRkaF4KlUZT/LoPAQpD8/AaFpju8x5GpQU8grfWomTMcPStnx1zyE6DOneMR+NkoCJEACvkrAU0FNwUMJbDYHLG22MmnZ5iRtSmuw1DYQejKmDGq6/4rbuGwb3pn5obnhUVefgpuXz3C/ILZIAiRAAiRAAiRAAiRAAiojwKCmyhxiq47YNLW0tNRjWo55F9DVKc2/Oxko3XUUf5urpL19v1cMUuoblODilQOgmdbfYT0SExMRFuZakp/q/7yNqi/ekLIih45D4u3POyzXnQXrTSaEumiDO/VgW4FJoKmpCUFBzRm7AhMBrT4JAc8ENZtncQ5/CLPOSlGky+Xm+YLMaLsAACAASURBVOaZmHYTBzVnQi+2CHS2pzqDmp65rDev3I63r1phbnz4tMG4eflVCAlzbcN1z2jpWKtMVOAYJ5byDAEmifQMV7bqGAE+/xzjxFKeIVBfX4/QUCWvBg8S8CUCDGr6gLc6Hry6bsTjPwMrdin1/zAM+MuoRow49yM0NjbhMk0I/pyoBCbDMjRIX+BY0h6RtTQuLs5lpUz5+1D6zA3m+qlzViA0vYfL7blSsbJSB7Fh7YCBg12pzjok0CkCRYUnIDIA98jt2al2WNl/CTjyXnB6T00RwPwqHddcloWsmGikpCh7KVu2I2dlbhmFWXePldnRlePkS9otvcCgpueuyW2f7MKiqcvMAoZOHiBnbIbHhHtOqAda3rVzu0ySFhur8UDrbJIETk5gy6aNGDZiJBMF8ULxOgHR79u/dzeGDhvhddkUSALlWi3KykrQp6/jk5hIjQTcRaAg/5hsKjMr26UmGdR0CZv3K9XW1kL815Lu3l0arD8O3PxvpbU+icDnVwIPPL4O//4qDxHBQVidHQkxY0wciXeOQMw5OScVHRUVBY2m8wORsn/eCeOBLVJW3OV3Iea869xlMtshARIgAZ8n4EhQ024AUib+KcLE56ZiiA0F+wFL66CmMnMTuN6q/smSD1kLYVDTs5fe9tV7sPCypWYhgy7qK2dsRiVEelYwWycBEiABEiABEiABEiCBLiDAoGYXQO+MyIYGZTm4O49BbwCltUqLH00FTEfyce1t38nfT/fTYILJJP8dNao70uad3a7o4OBgty2Xrf3xQ+g+mi9lhfcehuS/LnSnyWyLBEiABHyagCNBTbRZFt52RqX1cnIlOGm1jFwGMddiiDlbutLGV5mtWdXtL0m3j5dBTc9fdju/3IfXLnnPLKj/eb1x07IroUmL9bxwSiABEiABEiABEiABEiABLxJgUNOLsNUq6sH/Am8okyJx50hg3rlA71Hvo0JnRK+wIHyU1TrDQyQMihzWuujQUzY1aE+g+NErzM2nzHoTYbm284o8JZ3tkgAJkIC6CTgW1BQ2KIHKHc3mWCb4EafaBiSty4syrQHNFibNgc2jzb9tkgmdjByDmt65rvZ+exAvX7DYLKz3WblyKXpCputbw3hHc0ohARIgARIgARIgARIgAccJMKjpOCu7JY9/8zhmLz3Q/Lc+mDr/UUxuzq9gr4Kz5TupnkPVxRL0iz9QivZOBDbcDNz/2Dq8tXS3PLd6VDIytcpUTs2lvZH019McarezhcrffBCGbT/IZmIvvBGayXd2tkmn6oul/mL2KQ8SIAESUBsBx4Oa6tKcQU3v+WP/D4fx0oS3zVvI9DwjWy5FT8pN8J4SLkgSK1JCQkJcqMkqJNB5AkyU0XmGbMF1Arz+XGfHmp0nwCSlnWfIFrqGAIOaneCuBChzcde7N2IUANvftk07W74TqjlddcgbwPFqpdqKK4D48mJcPOML+XtGTw0eRL38d3BUKDLevhQhKVFOy3C2Qu1va6Bb8oSsFtq9F1Ifbk2A4GxbzpYXiYLEhrUDB3F2qLPsWL7zBApPHIfIwMpEQZ1n6a8teDKomZd3BDHR0UhJdf+sfAY1vXtFHvw5Dy+fvxj1dco7PHtkhpyxmdbvJF9fvatiG2k7t/+OHj17MlFQF/shUMVv2rAeI0adxo/agXoBdKHdIlHQ3j27MGz4yC7UgqIDlYBWW4bSkhL06z8gUBHQ7i4kwERBXQZ/F1658SngviW4yxz3KsHqJ+7FujELMO8CJWts62Hvb/ba6BqD5v4I/GuTIltkQX/uPGDEuR/iaL4S6Vw/PBFhOoP8d8LNQxF/reezgjfpq1E0ZxKajIrcpDtfQMSgMV0DiFJJgARIQEUEPBnU9KSZDGp6kq79to+sz8crFyyGoapOFsgYmi5nbHYf7P6gtfeto0QSIAESIAESIAESIIFAJsCZmq56f8e7uPk5mGdptjSz6d3r8QoewuIbB9m0rO6g5pZC4LzmiZA5ccDWW4G/z9+MF17bJu148ZzuOPtohfx3WG48MhZd7Co5p+rplv8Dtb98LutEj5uK+Kvud6o+C5MACZCAPxIQM3l1Op3PmZaSksIZUF3gtaObjuOVCxejVquX0tMHpMrkQdkjMrpAG4okARIgARIgARIgARIgAfcQYFDTRY5yKfmvYzHvkfNhOSRo77wUIwOhR8z7bna0XN1F1VyuNvIt4EjzGHnJZUBuvRZnT/pMttc7LRofxjSZ20554AzEnJ/rsixHKxq2/w/lb9wni4ckpCJ1zkoERXh+6buj+rEcCZAACXQVgfLycphMpq4S77TcqKgoaDQap+uxgnsIFGw7gX9d9C4qC5UVGCm9kuRS9B6js9wjgK2QAAmQAAmQAAmQAAmQgJcJMKjpInCXgppClgxsftss9fw2Mz07UufY0TykpqUhMrI1sJd/7CiSkpMRHR1jrn68IB9x8fFWe1KJffpEGXG+5SgqPIHwiAgkJibhyZ+BF35T/jKjrwGvT47E2ZM+xc495fLc6ondkblPma0ZNToDYbOGwGQyIi29m7k9na4CtTW16J7RGuqtrqpCZVUlMjIyzeVqa2og9u7Iys4xnzPo9SgpKUZ2Tg/zOTEbSfv4VKCqTJ5LuPFxhA0/DwXHjqJHz17mciKpT96Rw+jZq7cVwsOHDrr13JHDh5DTI9dqppE4l5WVjdCwMLPso3mH0a17BsLDI8zn7PlO7B+RkJiImJhYK99pNHHQxLVmqRW+EwGB+ITEVt8VFSI8LByJSUnmc6UlxUBQEFJSWrc/KCsrRWNDA1LT0s3lyrVaGI1GpHez9p2+tlbq3XJI31XqkJHZOuhtz3fFxUWSTcthMhpx4sRxq3NiA3RxveZa+E5sSi18Z3lOtHHk8EHk9rT255FDB5HrgI+FT+y1l52Ta5WAIu/wIWTa+O7Y0SNIS+uGiMhIsy1C5+SUFERFRZvPSd8lJCImttV3J44XyHvO0nfiHhNtibItR3FRIcLs+Q5BSElt9Z22rBT19Q1IS2/1XUVFOeoMBqR3625ur1KnQ01NNbpb3GPCd+J+FPa1HHp9LcpKS63uu7o6A4oKC+34rgA5PXqa64rkHeIabuM7wdoBnxw+eAA9e/fp8P6052PhT/FcsEweotxjmQgPD2+9x/KOyOdRG98lpyAquiPfHUdMbAzi4qyfj218V1yE0JAQJCW37klYWloCNDVZ7UGpLStDfb3J6vkofCf2zOpm4buqykpUV1dZ+U74sqK8vEPfCX8ePngQKRb3trjHik4cR6bFs1X4TrwTLJ+tAprwp+25o3l5yOnR+gyW5fLykG1z7mjeEatrpqU98UwPCgqyeu6J50dsbKw5oCnqKs/HVt+Jc+k2vhPP+cSkZETH2Lzb4uIRaxEcFfedKBMf35oAp6ioEBHhEfL52nKUFBchOCQEyRa+KystQWNTE1It9g8tL29+Plq+2yoqIHhbPh+rqioh/Gf5fGzPd2KfKkvW4vlbeLwAObmt95i4XvKPHbO6x8S7TbCxfZ45+m6zvZ8KdxXjnxe8jarmTbQTs+PlUvTg7ib5TrX0nXw+ZucgNDTU4t3W1nfiOhL7r4p3VMshnpnCdzE2vhPPRvF+aznEOyI6OtrKd8rzMUzWb/VdsXzviudwyyGeZYKP6BO1HNJ3dXVtn4+1Nehu8W4TvqusrESm5buttgbivrXqlxgMENeNre/ENWe557G952N7vuvMu82e3+31S8Q7Vb7bbHwn3hsREdb9ElvfKf2SpA59p/RLohGf0HrfiX6AkJlk6buSYgQHBSHZol8i+n8N9fVW/RLxzDPUWT8fRf+jptrm3VZdBfHOs+qX1NZCvC9tfSeuJat+ickkn4W2vhPXa8s5mSgDwOHDhxzrPzr6bjt8ED1yre+x9nwnbBP3QMshn482vlP6/iny/mk57PX9xbUq+imW77bCwhOIjIhs83wMCQmV44nWe6wEYjqDZZ9S+E68Z9Is3jvSdwa91fNR+E70Qyz9VF1dDV2F9butVviutARZNn1/0XfqyHfiHjuWd8RqPCB0t9cHtHvvONGnFNeH7fMxKycHglnLIe47W98pff90RNr0KW3HbeK+E/eSGA+0yJG+i4ltd9xm+XwU/SNr35XKJHGWfcpybZn8EGo7brPt+9t7t7XX9xf9H8v7TozbbH0nrhdhn+V95+53m/S7HX+K563oy1omfhV+EuO2kDbvtu4OjdvEuKvNmNumX2J/zF2I8IhwOeY2+66kGCHBwVZ9SjFua2pstOpTinGb/TF3TZu+v71xm3g3Wo4H7I25xbjtuM27zZ7vlHGbGGd1PEZzdNzm1LstM8tmzC36Jda+yz+ah+TUVKtxm+yXiHdbB+O2whMnEBnl4LjNZswtx20NDdbPx/bGbTb9Ejluq9RZ90vsxEvEuK24yLpfYs93ol+SfyxPvndaDuE78Xx0JF7iqO/s9mnsjNvsPR/t9f1lnzIltcNxm9mo5n8wqGlLxMHfrgQ12yxNL/0Ws2e9i+5W+3KeXAExABOdTcvBvTgnBnOWQTXx4hIvQhGwbDlEpyMyKsrqxaqrqJAdJzEg3FECnL1EKZ0e04Sdtwfh5Te244nnNspzt4/PwB1HlACnOBKeHoegPhqrl614SIpBu+VA0misk51SywGKeKmKTqnlAEXcfEJv6+QUTSha9iwaf/1EyowceT4Sb/67HGRYBunE30Tn1fJFLc6JYI1l4E45d8JqwGPvnNBNPGCHjbDerNueDHu6lBQXy46EZQfInu/Ew08TF2/VeRUdRuE7y4FHRbm22Xetg0YRsAoNDbMaeIgBdlBwsAwgtByCfUNjg1WHVnRgxKDacjAiOqQGva3vjKiuqrR62YoXnLhuLH0nOifCFtvEInb9VFxk9bCXvrN3zq4/2/rOnk/snrMjQ/jJckAsdBGBdbFENiioNfO9fd+VQROnkcHJlkP6LjrGKqgmAlkREZFWA37R4QgNCbUK1ohOZBCCZLCmJVGQ4CkGfpYfIkRgRXQaLYOk4p4T5y07SuIFJ9q0DL6JtoQ+loNL4TvRgbIM6kgODt5jjvK3d985WtfR+04E9YW9lp1XEfgQ17nl4F4ELgRny6Ca6PCJAbrlwEPxXYRVp0g8G0JCQ6w+RIigpOgoWAZr5H3X0GDjOz1EZ8TSd+K3GNRZ+c5kQlWlztp3DQ0QzwFL3wmZYkAhAgjivmw5RADNciDTcl074mPhdzHwFDMqW+5nR/mLe8dWhtBPBHEt31n2rq1O+U6rRVS0eLdZPB/Fuy083GrAL+67kOAQqw6t6ERK31l8RBL7lYoAo2WQVHk+6uX7t+UQ96EIYloGcMS7zWHfCV4WgQFn7jtX321Cxq5f9uDDG79EyQHlY6EmPRZXvHo+Rk891Wxbe7rYe7cpvktGcHBrxnLlvouX76iWo71+ifhwYBkQ/X3rFmRkZlq9T+TzMSjI6kOtvO8arX1XW1sD8eyz/AAono8Gfa2V70Tgs9rGd8Lnyrut9cOS+CCoLddaBXXE9SLeCbbvOzHIsPwApfRL2p4TAXcRwLc8OvN8dPQ9q7zbrPsl4lkh+muWz0fhO3E/WD0ftWWIbtMvKUdEpPXzsb1+ifjYajlL216/RDwHFd+1Bknl87Gm1urjrei7iOvB8uOE0i9p+24T72TLgJwjz8IN63/FqNNOh7iubfuU9vuZneiX2OnntPd8FNeldZ/SsXebeG+Ij3qiH9JyCFZh4REdPh8FZxHVtH4+VqOh3vbdVos6Q51V3188H0UgzPLDu/Cd/T6lHd+VifGAdX4C+/0Se/dd2/FAZ3xn755tr+9v26cU91hSUpL8oNZyiD5XfLz181H0S8JCQ3HIYuxhr18i7jE5brOYyKL0/W2ej+LdBut+ifCHuFes+5Rt+yXi+Sjeg5a+EwE1IceqT9lQD7FixPIea+/56Gif0t67zVHf2fOTo/1Mu/2XkhLJwGrMXVYqx1OWHx2E70SgzHLcpvjOTr+keczdci3Y65eI56Pom1ved/L5aDK26Zfo9Xqr/qO8x6qr2vRLhBzLZ6Yct9k8H4UdJwryMfiUYVbvJ++82xy8j+2M5cSz2vb5KPqeol/dke9EsDg6xvr5KOMlkZFy3G32k06H0LBQ6/vOTr9E9AnbPB9ra1FnbDtua9MvseM7+W7TVbT1nd3no50xrZ2xnKP3SWf6JfaumY76/i2JgkSfMDEh0eqjg3hmxmniZL++vYNBzXbRdPAHZ/fUlAHMAkxtzpTe0vpJl6u7qlsn6p3+DrBfqzTw9qXA8OgqjBr/kfwdGxOGn8/thsZdpcrvSX2Q/BfrQVAnRLdb1XhgC8r+eaf8e1B4JFLnrEBIYuvMNU/IZJskQAIkQAIk4K8ESg9psXDyUpzYVSxNjE6KkjM2B15oPZvaX+2nXSRAAiRAAiRAAiRAAv5BgEFNV/0og5Rrccb8RzHZvBpKSQaUN9UyI3qzgHaCoGoLaj79C/DsOkXnawYD/5oITLpmDX7dUCTPLbltEAZ/e1j+OzgmDBlvX4qQpNavv67i7Khe6TM3wJS/TxaLu/JviDl7ekdV+HcSIAESIAESIIF2CJQf0+H1yUtQsK1QlojURMjkQUMmDSAzEiABEiABEiABEiABEvAJAgxqdsJNcjl53o3mZEG2AUrrREBKwHNVD4vM6M3Lz3HdAsy7wHqJRSfU6lTVPWXAme8qTSRHATtuB5at2Iu/PfKLPDdxQjaerapBQ6mSQTXhD6cg/mrbTO+dUsFu5er/LEbVFwvl3yIGnoGkP73ofiFskQRIgARIgAQCiIDuRBXemLIUeRsKpNWhESFyxuawKzz/Xg8gzDSVBEiABEiABEiABEjAQwQY1OwkWBnY/L65kd6tAU5xpm128+bA5sFWoRkqCmi2aDXuPaB5hTlevxiYkGZA/9OXm5XeMGs4Qlbtlb/DeyWg+8KLOkmx4+r1xw+g5KnrzAVTHlyKsEwuk+uYHEuQAAmQAAmQQPsEqktq8MYVy3BobZ4sJPZmE4HNkTOGEBsJkAAJkAAJkAAJkAAJqJoAg5qqdk/XKDd/PTBvrSJ72gBg0SXAtbd/i6++PybPPfN/I3DBp3taA4wPj0HMeOtsuZ7QvOzlu2DcpyQt0ky6A7ETb/KEGNmmSAYiNqwdOJiDOo9BZsPtElASBRmsMtYRFwl4i8ChgwdkIiXL7Lbekk05XUNAX2HAoqnLsO+/h8wK3LBkOkZfN9zrCu3cvk0++ywz3HtdCQoMWAItiYIsE84FLAwa7lUCIhnd3j272yQp9aoSFBawBESiIJEEr29/bkETsBdBFxrekigoMyvbJS0Y1HQJm39XOlgOnLZYsVETDmy/Dfjm60O4/f9+lOfGnd4db41IRM1Xyt6aUWdkIO3Jsz0OpeanD1H54XwpJ6zHIKT87W2Py6QAEiABEiABEggEAnXVRrw5fTl2f7XfbO51b0/FGTePDATzaSMJSAIie7NllnFiIQFvEuD1503alEUCJOAvBBjU9BdPutmOCe8DW5XcQHj5QmBq73pkDV1ilvLjP8+B5sXfzL+7vXwBIgYku1kL6+YatIUofvRy88mke15FRF8OtjwKnY2TAAmQAAkEDAGToR5vXbkcO/6tbDEjjqtfvwzj/jg6YBjQUBIgARIgARIgARIgAd8hwKCm7/jKq5q+vBF49CdF5OS+wLuTgT/e+yM++lxZmnb/PcNx46Ey1O0slb81l/VF0t2jPK5j+duzYdjynZQTM+FaxF1xj8dlUgAJkAAJkAAJBAqBxoYmvDVjObat2mU2+cqXJ+Gcu84IFAS0kwRIgARIgARIgARIwEcIMKjpI47ytppHdMDItxSpESHA9tuBzeuO4ZrbvpXnhg1Jwb//Ogwl85Ss6CGaCGS8cymC48I9qqp+w39Q8d5jiszUbKTOXYGgoGCPymTjJEACJEACJBBoBBZfsxKbPvjdbPa0BZdg/P+dGWgYaC8JkAAJkAAJkAAJkICKCTCoqWLndLVqEz8ANhxXtFhwPnDTKUDPEe+jssooz33+/sXIee5XNOrq5O/E24YjboZnNxdu1Fej+JEpaDLUSJlJtz+LiKHu38+zslKHgmNMFNTV12CgymeioED1vDrsFomCNBoNUtPS1aEQtegyAu/d8BF+W7LVLH/K0xfiggfc/861NHDXju3Iyc1FbKymy+ym4MAlsGnDeowYdRqYKChwr4Gustxg0GPvbiYK6ir+gS5XqxWJgkrRt1//QEdB+7uAABMFdQH0QBH5+hbg4f8q1l7UC1h2OXDfo7/i7feVzOd/umUw/pYTg4p3t8vf4b0T0P31izyOR7f8KdT+8pmUE33GZMTPnO0RmQ0NDQgJCfFI22yUBEiABEiABHyBwNJbVmHd4s1mVSc9eT4umnOux1Tnu9djaNmwAwTq6+sRGhrqQEkWIQH3E+Dzz/1M2aLjBJioynFWLKkuApypqS5/qEqb/ErglDcVlUKCgW1/AI7sKcLka9bIc717xuOX9yeiYOZqs94pc85EzDk5HrWjbsfP0C78m5QRHJOAtEdWIig6zqMy2TgJkAAJkAAJBCqB5X/8DGvf2GA2/6K552LSE+cHKg7aTQIkQAIkQAIkQAIkoBICDGqqxBFqVWPSSuCXfEW7p8cDt48Ahp39IfKPV8tz779xPk7bUIDqb4/I31FnZiLt8bM8bk7J49NQX1og5SRcNxdRp1/qcZkUQAIkQAIkQAKBSmDFn1fjf6+uN5t/4YNn47KnLgxUHLSbBEiABEiABEiABEhABQQY1FSBE9Sswltbgfu+VzSckAt8NBV48vlNePF1JXnADVf1w9NX90PhvUpGcnF0f3UiwvsmetSsyk9fQc13S6WMyGHnIPHWZzwqj42TAAmQAAmQQKAT+OgvX+CHl341Yzhv1jhc8bznt50JdO60nwRIgARIgARIgARIwD4BBjV5ZZyUQFENMHBha5HNfwAq88swfsrn8mR6WjTWf30Fah76EXV7yuQ5zRX9kPSnkR4lazy4FWUv3iFlBAWHIHXuSoSkZLpNZlVVpUwUNGDQYLe1yYZIwFEChYUnUGcwoEduT0ersBwJuI3A4UMHERMbizQmCnIbU39q6JO//Qffzf/ZbNI5d5+BK1+a5DYTmSjIbSjZkAsEtm7eiFOGj2SiIBfYsUrnCBgMBuzfuwdDhw3vXEOsTQIuECjXalFWWoI+TBTkAj1W6SwBJgpylmBtPrZ8+RW+WvcD1h3UydpZQ6fgnAvPxbmn9kZqhLMN+n/5Kz4Cfjyq2PnkOcCfRwHjLvkEu/dVyHMLF5yDi6ODUfrMOvk7OD4Cme9OQnBMmEfhlD5/C0x5u6SMuKl/Qcz4a9wqz2QyISzMsza4VWE25lcEGhsbOajyK4/6jjGNjQ0IDmaSNN/xmPc1/ezBr/HNMz+ZBY+7YzSufu0ytyjCd69bMLIRFwnU1dUhIoKDARfxsVonCRiNdQgP5/XXSYys7iIBJqpyERyrdTmBwJmpWbkLH85/FC9+X4feZ4zBiMw0ZJ0yCNm1B/HrgWJU7v8BX28owaAbF+Afd4xBKsdz5otzyXbgL98oP8/OAT6dDrn8XCxDF8fUST3xxvyzcWzaJ2iqMclziX8cgbjp/T16gVd//Q6qVr8uZUT0G4Wku//lUXlsnARIgARIgARIQCGwes43+Grej2YcY24ZiZlvTSUeEiABEiABEiABEiABEvAagQAJapZg3ac7kTp2DHp3MBWz8tCvWH0gDTMv7O01J6hdUGkt0E+JHcpj3U1AiK4Soy/4WP6OiQ7Db99OReSag9C9v1OeC++bhO6vejaBgOn4QZQ+NdOsV8p9ixGWM1DtOKkfCZAACZAACfgFgTWPf481jzVvvA1g9PXDccN70/3CNhpBAiRAAiRAAiRAAiSgfgIBEtRUvyPUruFVnwDfHFa0nDsO+L/RwCVXfYH1m4rluflPnomZ52Tg+I1fmE1JfWwcosdmedQ07at/Rd1uZdm75uI/IPaS2zwqj42TAAmQAAmQAAm0Evhq3g9YPedb84lRV5+Cm5fPICISIAESIAESIAESIAES8DiBAA1q1uHHFxcAMx/COalA/pePYdajHyK/95V49PnHcKH78s143IHeEvDBLuBP/1GknZEJrLkKeOv9Pbj/USUL6oXjs7B80QUo/fsvqGnegDN6XBZSHx3nURVr//cxdCufkzLCsvoh5YH33CJPJAo6XpCP/gMGuaU9NkICzhAoKixEXZ0BOT1ynanGsiTgFgJHDh+SiYJSU9Pc0h4b8X8CYn9Nsc9myzFs6iDc8sHVCAkLdtr4Pbt3Iiu7B2JjY52uywok0FkCv2/djCGnDOee1p0FyfpOExAJIg/s34fBQ09xui4rkEBnCchEQWUl6NPXs9vHdVZP1vdPAiLuIo6MTNcmxAVmULPyK8wa9RT6rPoBd/b7FY+PvhX5dz6FkVsewgsRT2HjS5chzj+vF5et0tUBPS22rPzpeiClqRaDz1xhbnP911ORWaFH8QM/mM91X3gRwnsluCy3o4oN5UUofmSKuVjSn19CxIDRHVVz6O/cLN4hTCzkIQIN9fUICQ31UOtslgTaJ1BfX49QXnu8RJwk8P2CtVg160tzraGTB8gZm+Ex4U61ZDDoERkZ5VQdFiYBdxHQ6/WIiuL15y6ebMc5Anp9LaKiop2rxNIk4CYCJqMRYeHOvbPdJJrNBDiBpqYmSSAoKMglEoEZ1Nz4FPpdA6zY/xBGHFqKyyduxp82LcCFBa9iwmU6zBfnXcLp35Wu/xz44oBi4wNjlP+uvvUbfPODEll//MHTcNetQ3Dijq9gPFguz8VN64/EOzxLs2LxHOg3K0vfYs6Zgbjp9/q3I2gdCZAACZAACaiQwA8v/YqP/tK6Dc2gi/rJwGZUQqQKtaVKJEACJEACJEACO8T3kwAAIABJREFUJEACvk4gMIOaWxdg6JV1WLTnIYz4+TEMvScOK7bd2xzgPIZHGdS0e11/vAe4bY3yp5HdgG+vBT78/BDuuFfJfjp2dDd8vuxiVP/nEMrm/ybPhSRGIuO9SQiO9NyMM/2Gr1Dx3qOKvKRuSJ2zEkFh/Mrk6w8n6k8CJEACJOB7BH56dT1W/nm1WfF+E3rJwKYmjcvJfc+b1JgESIAESIAESIAE1E0gMIOadcqS812Tr0Pqhrfw47gl2Dh3DPLfuxIXfzoFX666Dsx93vbCrTEB2S+3nhdBzb6xJuQOX2o++d0nkzGsXyKOTfsETXX18nzSn0ZCc0U/j90JTXW1KH70CjTW6KSMxFvmIXLEeR6Tx4ZJgARIgARIgATaJ7B20UYsv/1Tc4E+Z+XipuUzkJDJzX143ZAACZAACZAACZAACbiPQGAGNQHU7fsQT/9jCQ6mzsCDj/8/9s4DPKqi+//f1E3vvUJCAoReBUFARBCkCUZ+CoiCWLCDvoqIIArYUF8L+AqoFAugqKBAABEUBKSJQID03jbJJptN2d2U/3/u3Wx2k02yu9lNNrlnnoeHm3tnzpz5nLn3zj07M2ceYmyysOeZ6Tg8OQ6bZ/qajnAXk/TwL8DPCXyjlt0CrBgFLH7uOPb+wodGf/HpgXj52UGQbL4M6e7r3DlRL28EfHynWUmU7nobFSd/5OpwHHYXPB5c3ab6WKCgvJwcRPXs1SY5VJgIGEOgoCAfbMP40LBwY4pTGSLQJgLpaalwdnaGDwUKahNHoRc+8+VF7Fy4V42h2y0hXPAgr24t77N980Y8FyiI9UFKRKC9CVy7chkxffsbva9Xe+tL9XUdAgq5HElJCYjp06/rNIpa0mkIlEhYoKAiRPaI6jQ6k6Jdh0BuTjbXmMAg4yJ2C9apqbML1LD1y12nc5ijJfsTgQWqVWX9fIET84GDRzMw7/HfuOr69/HG7z9PhzJdipxHVGvVAfiuuQ1OI43rpPq0Q37tFIo/W8ZltXJwht/K3bB289anaLN5aLPuNuGjwm0gwDZLrq5Wwo62UWgDRSpqLAEWJM3e3p4+6o0FSOXUBP7e8Q+2P/i9+u/QwUHcUnS/aJ9mKVWUl8OJHJrUizqIgEwmg4sLbZXQQfgFX215uQzOztT/BN8ROghAVVUVHBxoD+wOwi/oalmAXJaMDZJLTk1Bdx/DGy+v4ZegV9fyZQ/MAYYF1CFi8NeQsfXpAH7eeRdGjwiEePVJVJzigwg5jwmFz8pRhldoQAnxG/ehuiCDK+H+fy/DadRMA0pTViJABIgAESACRMDUBC58dwVf3r9LLTaoXwDn2Azs42fqqkgeESACRIAIEAEiQASIgMAICMepKY7Disc+xbVWDTwDq/YuoujnLXB67CCwh19ZjqeHAq+PAZat/AtffXuTO/fEw33w5orhqPw7BwUr/mj4kNk6BXZh5ttPS/rzJyg/yu/vKeozCl6Pb2jV2pSBCBABIkAEiAARMC+BS99fxdbY79SV+Pf04fbYDB0UZN6KLVx6bW0t2Mxo9r8lJisrK9jZ2XH/KBEBIkAEiAARIAJEwBIJCMepKc/CpfOZkHNWkOL05idxOHI9Vo0P4e0iicfOj9cjefQO7Fo5EuZzvVliNzBMp0MpwAOq/f97egOnFwB//JWDex6M4wRFdHPD2cOzYG1txS1BZ0vRWXKL7QXPRwcaVpkBuRUp/6Log0fVJXxXfAfbgG4GSKCsRIAIEAEiQASIgDkIXP4pHl/ctws1SrbXD+AT4cXN2AwfrhqHmaNSC5ZZWVmJsrIyC9awQTVHR0e4urp2Cl1JSSJABIgAESACREBYBITj1NS0a94eLL7tGuZdXY2xIo0LVzZi/NPAJ8eXIEZY/cCg1tbUAWGfAJX8anP8eC8wNgzoN3o3cvLKuXNf/+8O3HVHGMr2JaL44wvcORtvRwTvnAYrW2uD6jMkc9H7i6FIvcIVcZ3+JFzunG9IcXVetqdSfm4OIqPMF7XdKMWokCAIiFmgILkcIaFhgmgvNdKyCGSkp8HZxQXe3s3ve2hZGpM2nYXAtV9v4os5uyAvV3Aqe4S4ccGDIkY1POsSE24iODikS++rqVQqIZFIOovZOD3ZPpNOTk6dSmdjlL1+7Sp6xfShPYWNgUdl2kRAoVAgNTkJPXvTV2ibQFJhowiUlpSguLgI3SMijSpPhYhAWwjk5eZwxQMCjVvBI0yn5vn1iH7BHT/9tgQxmoGBUnZi5qRMrEpcTsvPW+mVTx8Gvr7KZ3p8MLBuHPD6O+fx0ee8Q3H+fdH4cN0o1JYpkBX7I+qYJxSA11ND4DrDfFHVZIe3oWz/Jq4u+4j+8H7+c6PvL1lZGVxoZoLR/Kig8QSqq6tRrVTCwdHReCFUkggYSYDNIBOJ7GFtTZHzjERIxVogcD0uEV/83y5UllRxuVz9XbgZm9G3R3B/C+HdK5VKwQIydKZkY2MDb++2BWDsDO2VlpbCzd29M6hKOnZBAlJpKdzcqP91QdN2iiZRoL5OYaYuqST7UYfz39jbG9U+YTo1JXFYNu5JxI9egoWzRyKUzdaUxGPP5+9jv2g5ju2ZB2EuhtK/Dx1NBe77kc8f4QGcXwhcuCzGxNm/cOf8fB3x95HZcHWxQ/Gmiyjbm8CdF8X4IOC/E/SvyMCc1bkpEK97QF3Ke+nnsO/e30AplJ0IEAEiQASIABEwF4GbvyXjy/t3QybmV3c4eznhjv/chsriCshlCgT188eti4fC2sZ8KzvM1TZ95LJZmmy2ZmdLfn4U3Kmz2Yz0JQJEgAgQASLQ1QkI06kJQJ6wB2+t24FL/HaPXHKLvA/Pr5yHQbShpl79vvunQCm/SSl2zwImdANuvetH3Ewq4c59tmEMYmdEQpEkQe4T/H6bLPmvGwuHYYF61WFMpuJNz0Mef5or6jxhPtxmPGmMGCpDBIgAESACRIAImIlA0h9pnGOzNEdjIKZRl2eoOx7/ZT6C+weYSYOOE0tOzY5jTzUTASJABIgAESACXYuAYJ2aXcuMHdOa548A2/jV5lg4AHjvDuD9jZex9v2L3Ll77u6OLf8dxx0XrDiByr9zeUfj7eHweWWk2ZSu+HMvSne/w8m3DegO3xXfmq0uEkwEiAARIAJEgAgYRyDlrwx8NnUHKiSVOgUwx+YbGS8aJ9yCS5FT04KNQ6oRASJABIgAESACnYqAsJ2aNXJIpaqphmqzieDmqRk9qFPZs12VPZEB3PM9X2WoG3D5EeBGYglGTebXpTs52XJL0AP9nVB5KhsFq/9U6xf81d2wDTZPJM2akgIUrLoHqOUjrHo+vgEOfUYZxKa8XIb8vFxERJpv/0+DFKLMgiJQKBZDoZAjKJg2whCU4S2ksVmZGVxAEC8KFGQhFunaajxl/SrAb7utMy05uAAxd3Wtd7H+Ts0k7HhxE1RbmAMjn8Dbs3q00iEalQmbhWVPj4J64XjCXry0+ZRaht+MFVg22kuvTiaE5ec3b1xHz1699eJBmYiAKQmwPeXS01IRFd3TlGJJFhHQi0BpaQlKJBKEd+uuV37KRARMSSA/L48T5x9g3OocwTo1s35aijmr9kFc0dgci7CLAgXp3UejNwGFqgkWO6YDd/cA7or9FecuFXAy3lszEg8/0Is7zl7wC6pzZNyx23294Ll4oN71GJpR8tVKVF04whVzGn0P3Oe8ZKgIsIe7u7uHweWoABFoKwE2sGWBgpycndsqisoTAYMJlMtkEDmIYGtrZ3BZKkAEDCXwtPWrqGvBqckcmtPXTUTIIPNtW2Oozm3Nr59Tk3dOFqidjo3/1qGF5BQ2rNsLv8UbMD9ax3XOoZmFSa88g/GebD/5VvI3EiEEp6akuBieXvo5edvaD6g8EWhMoKREAg8PdnNSIgLtS6Curg4yWRlcXWkfvvYlT7UxAlVVvEPJwcG4ILnCdGqm78ScCevhtmwnVs2JhPatSzM1Dbm1XjoGbP6HLzGvL/DRRGDLjut46fUz3LmJt4fi2818YCAWLIgFDWLJ1tcJQTunwcraypDq9M5beeEwSr56jctv7eYD35W7YO1ADiK9AVJGIkAEiAARIALtQKC1mZr1Knh398Sge/tg0L19ET68c89i18epWXDyI2y4NETHLEtg/ruz0LeJbYpx7OO1yJ7UjEMT/PVLg7RnZuqspxm7C8Gp2Q5dnqogAkSACBABIkAETEhAmE7N8+sRfT9oRqYJOtLJTGD6Hl6QvzNw/TEgM1uGgWNVJwGcOTwLURHuqJFUIeu+n9S1ej83DC53R5pAi6Yi6uSVEK+5FzXSIu6ix4LX4Th0klnqIqFEgAgQASJABIiAcQT2LjuIY+83LIfWRwrba3PgbObg7IOIUeH6FLGoPK07NXU7IPmZlRcwqH6mpWaruFmYzTk8WcZmnJ6czHxM0uko1cZGTk2L6kakDBEgAkSACBABIgBAmE5NSRyWjduHccc/xTSa4d/mG6HP50Auv6ocX0wFZkYD9y08gt/+yOLOrX5pKJ5e3I87Lv7kAsp+TuSOHfr6wv+DO9pcf3MCSne9g4qTe/m6Bt8Bz4fXmq0uEkwEiAARIAJEgAgYTqCutg4fT/gCCb+nNik8ZdV4KCuViI9LQvZlPthg4+QW4Mo5N5mTM2pc59gLrHWnJr/UHE2WkTd3HuBmXBZMwTK/A9jwc7oKU3jDUvNmZmqi8ZL0FkxITk3D+zeVIAJEgAgQASJABMxLQJhOzfQ4LHvhSRy2jcXCW3wbEe6D2OcmoXMvbDJvp2ks/dUTwMYL/Nk5vYFNk4Hv9ibhyf/wgYFuHR6A/d9M5o7lN4qQ9zS/1yVL/m+Pg8Ng4zaEba2V8vjTKN70PJfNytYevit3w8ZLv7oqKyqQn5+Hbt0jWquGrhMBkxMoKiqEUqFAQGCQyWWTQCLQGoHsrExuP1dPT9pXrjVWdN10BI68/SfOf3sZbE/hbsNCMf6ZUQgd0vAMTD6ZjvhDCbgel4SM89k6K3b2dlIvUe85wTwrQUzRYnM4Na/uXYYdpwHNwD+co/PnEPVydf5vaDg664MKaTo/m2+hEJyaSYkJ6BGla0NSU1ieZBCB5gkolUpkpKchskfXCoxGNu8cBKTSUpRKJAgN79Y5FCYtuxSBgvx8rj1+/v5GtUuYTs1/tmLmmp+bATYDq/YuwiCjcAqz0NkcYPJ3fNu9HIGkJ4DiEjmihn6jBnJ07zQM6u/D/V3w8nFUXuAjXDmPD4fP8pFmA1e47gEoc1M4+e6xy+A0JlbvumizeL1RUUYTE6iqqgIb3Lq6uppYMokjAq0TYANbB5ED7EWi1jNTDiJgYgLFxUXw8vJuUWra2UzOuXk9LhEpf2XozOvgJuL232SzOGMmW5aTymxOzexGkc7RNLgQ79isn8k5CvNf8UccLT9X96GiwkJ4+/DjVUpEoL0JUP9rb+JUXz2B6upqlJfLKEgudYkOIVBRwUfvdnJyMqp+YTo1jUJFhVoiMGgrkF7K59h0FzAnBlj0zO/46UAad+6FpwZg+XODuePy4xkoXPsXn9nKCsHb74ZtgItZAJft2wjZke2cbFGv4fB68iOz1ENCiQARIAJEgAgQgfYnkHUpVz2DM/FE0yXsTCM7Rzv1DM7ed0XB1t6m/RXVqLF1p6bhe2rqDvjTjBzN1rPl53H+2gGJmqEjhJmaHdoxqHIiQASIABEgAkTAYALCdmrWyCEVZyE5WQ7fmEiEeNKsFIN7kKrAmpPAh3/zf8zqBWyZAuw/lI6HnjrGnesf443f901Xi8+auw81BbxH3v3+GHgs7G9s1S2WU6T8i6IPHlXn8X15B2yDaVmHWWCTUCJABIgAESACHUgg52q+egbnjSNJOjWxtrVWOzhj7oqGvbNdu2vculMT4JaT4wm8PatHg34tOSB1Bgpqfg9OXqgeTk8NOuTUbPeuQhUSASJABIgAESACrRAQrFMz6+ByPPXyHsTzfjUuiXrHYsOm9ZgYTP3GUAIXcoE7v+VLudgDyUuA2uoa9BjyDSoqq7nzP+24C7eNDOSOS3ddR8mWy9yxbYAzgndMM7RKvfMXvr8YytQrXH7Xux+Fy10L9S5LGYkAESACRIAIEIHOR6AgoUg1gzORc3TW1tTqbAQfRb0vek/qASdPx3ZpqD5OTT7S+V74qYMFNXZQNl5azjso44IbHKGcY1RzSXrCKRzzHYXxqiCZTa630npyarZL96BKiAARIAJEgAgQAQMICNOpKdmHp4Yvh3zlHqybEwNfESAXx2PfhuexInk+ju2ZR4GCDOhE9VmHfQkkS/i/PpoIzOsLPL/iFLbvSuDOPf5wDNauuIU7ri4oR/bc/epavJcOh8tk8wTlKT+6A9KfP+XqsgvrDZ8Xv2y1dVWVlSgoyEcYbZbcKivKYHoCbE85FijIP4D/EYASEWhPArk52XB0coKHh8rz0Z6VU12CJ5CelsoFSROZcE/XolQJt/8mc26yYEPKKv7H1sap/4zeGDArBmwGp6ufs9lsoZdTk9WucmwWqDTpqxUNvel+mfUzL+PqtxkNa7THJjeb81RDu0Y2mgnaSouF4NRMSU5CRKTG7Fiz9QISTAS0CdRUVyMjIx3dIyw3yBnZrOsSkJWVobS0BMEhoV23kdQyiyVQKOZHOj6+fkbpKEyn5vn1iL4f2JW4XDsgUMpOzJyUiVWNzxuFVniF1v8FvHuGb/e0KGDbNODYn9mIffgwd657uBvOHp4FGxsr7u+iD85BdiCZOxb180XA+3eYBVp1XirEa+9Xy/Z+ZiPso/j9PZtLtbW1YI4lHx9fs+hEQolASwQqKspRrayGm7s7gSIC7U6gpEQCBwdHODg4tHvdVCERKBSLuUAtVlb8WMHUqTRbimuHmIOT/1clleusos+UaAyc1Qe9J0XBI8TNpGro7dQ0aa1tFyYEpyaLwGps9NW2EyYJQicgLiiAr59xH/VCZ0ftbxsBhUIBmays1UB9bauFShMB3QRkMhl3wcXFuDgrwnRqXt+I8dMv4onjWxCrsdQ8a9cjGL8uBrsuL6Xo50bccf/kA+O/5guKbPgl6E52QJ9bdyFPtX/mzs/uwOQJYVwe+RUx8pb+pq4pYMMdEPU3jxOx+LOlkF/jgxM5334/3GY9a0QLqQgRIAJEgAgQASLQVQiUFZRzjk02e5PN4iwv0tiTSKORve7sgQH3xHBL1H0ivNrcfHJqthmhWgD7EK+rqzOdQBNKYo55e3t7E0okUUSACBABIkAEiEBjAsJ0akKM/c9MwrITIsSMnoSxUUDysTicuC7FiLfisHl2CPUUIwmM2g5cL+QLv3cHsHAAsOqtc/hky1Xu3LzYKPx3/Wi19Pxlx1D1Lz/d2HlCN/i8NMLImlsuVn5yL6S73uEy2fqGwPfV3YC1tVnqIqFEgAgQASJABIhA5yJQWVKldm4yR2dpbpnOBkSN665ycEbBv6ePUY0sKytDZWWlUWU7qpCNjQ28vb07qvom9VZVVaG8vBw1NTUWo5MuRaytrbmZJzTz3aLNRMoRASJABIhAJyYgUKcmgBo5si7tw+GTmSjlDOiHwdOnY2yEaZcYdeK+YZTq750F1qm2a5oUAXw7Ezh7oQBT5vzKyfP1ccTfR2bDzZWPNlp+NA2Fb/Nr1q1srBG8YypsfJ2MqrulQrWlhSh4fTbqlPwyM89H3oLDgHEmr4cEEgEiQASIABEgAp2bgKJcwc3cvMbN4EyEJIMfKTZOEaPCMGAmm8EZhaB+/no3ms0uLCkp0Tu/JWRkjjknJ9OPz4xpm1KpBJvt2pmSh4cHzdrsTAYjXYkAESACRKDTEBCuU7PTmKhzKXqtELhtO68z2w0raQng6QCMmLgXiSn8R8GmDWNw3wzVJtg1dch6YB9qivkZC+7z+sBjQT+zNLpk2ypUno/jZDuNmAr3ua82Ww+bAcA2rA0J5ZfKUyIC7UmgRCIB++ilfb3akzrVVU8gPy8Pjk6OcHOjPV2pV7Q/gcyMdC5ImqUs261R1mpFURcnFemEEj48ROXg7IHQwUGtgquoqED9HlKtZu7gDGyWoZub5fzoL5VKwcZp5khZmRlmGfuxwFfutE+2OUzWZWTW1tQgKyuTgpR2GYt2roaUl8tQWlKKoGCNvfk6VxNI205MoKiQX+rL9lQ3JgnWqZl1cA/EY2MxSONHZ/n5nfjeORZze4uMYUllVARu3wlcVoXqXH878Ngg4L1P/sH6Dy9xOWZO6YatH92u5lW68xpKtl3h/rYNdEHw9qlmYVl54QhKvlrJybZ2dofvq7tg7eKhs67q6mpIiovg66f/zAuzKE1CBUmgXCaDQqmAp2fb924TJEBqdJsISIqLuaWSLAI6JSLQ3gQK8vO46Jds2a4lJn4PTj7IUN51sU4VmVOz3/Re3AzO7iOajyTLlk7L5XKw4ISWmNiekHZ2dhbjYK5nVFRUZLZl5+YKFGRpy/ctsb+RTkB+Xi73ow4lItDeBNi7SFYmhTcFyW1v9FQfAKmUn/xm7IQKYTo1Jfvw1PD34fvVPqwaVf/LsxyXPpyOOafm49ieeaBdNY2/vz46B6z+ky9/ezjww2zg6o1ijJ36M3fO0dGWW4IeFMB/MFfnyJC94Bd1hT7/GQHnO7sZr0AzJesUVRC/cR9qSniPq8fcV+E4wjwOVJMrTwKJABEgAkSACBABiyKQcCyFDzQUl4Tsy7k6dWPL0vtN64WYu6IReVu4RenfWZUxp1PTXEyYk97HyBko5tKJ5BIBIkAEiAAR6AoEhOnUPL8e0fcDuxKXa0c5T9mJmZMysarx+a5g6XZsw80iYOS2hgpvPA74OQETZ/+CC5f5WQ3vvj4SC+f2UmcqevcsZIdTub8dBvrB/93xZtFYuvtdlP/5A19P/7HwXPy2WeohoUSACBABIkAEiIBwCCSfTFcHGso4n62z4f69fDkHJ4ui3vMO1TY8wkFkspaSU9NkKEkQESACRIAIEIFOT0CYTs3rGzF++kU8cXwLYjW2jZAfW45+z/ti1+Wl2s7OTm/m9m/AxG+B86pJC2vGAE8NBT778hpWrP2bU+bOcSH4bsudasWqLuYh/6Xj6r8DPpwAUR/j9lRoqbXy62dQvPE5PouVNbcE3dav+aVh7U+OaiQCRIAIEAEiQAQ6M4G0s5lcoCE2izPlrwydTfGJ9ELfqT25GZzMycmWelPSj4D+Ts0k7HhxE67Wix35BN6e1aOVShqVCZuFZU+Pgp9mKckpbFi3F6qdlgA95NJMTf1sS7mIABEgAkSACBhKQJhOzZos7FkyCSsuDcbClxZhXACQeXIr3t5yGr7L9uHg4zGGcqT8jQhsugCsOMGfHB0C7LsPSE2XYugd/CxJlk7HzUJ0ZEMgirxnj0Iez28S6zKxO7xfvMUsXMXr5qI6N5mT7XbPs3Aef3+TeliQlqJCMQKDaLNksxiBhLZIgO0rwvqgD+1rQz2lAwiIxQVwdHCEi6trB9ROVQqdQE52FrefNdvLsSukrEu56hmciSf4FSmNk2eYO/pN5ffgZA5OW5FtV2i62dqgn1OTd04WzFiBZaPZ/tSN/9ahnuQU3l63F0GLN2B+dDPqJ+zFS5uzMOmVZzDeU/8mklNTf1ZCzVlXV4fsrEyzBKoSKlNqt/4EKisrIC0tpT1d9UdGOU1IgMUyYcnTy9soqcJ0ajJUNWKc+Ww13vruOOLz5HCLmIR7n16K56dGgsIEGdWXtAollwDDvmg4dfkRINQNuPehw/j9JL8sa9V/huKZRxsincsOJqPo/f+/ISdLttYI+XoabLwc265MIwll+zdBdphfH2/fYxC8n93UpA6lkjk1ixAQSJt1m9wAJLBVAmVlUigVCnh5m362cquVUwbBEygsFHNOTWcXF8GzIADtTyA3Jxt+/gFggVW6Wsq5mq+ewXnjSJLO5rkFuqLv3WwGJ3NwRkHkYt/VMLS5Pfo4NQtOfoQNl4Zoz7LkHJLA/HdnoW8TLYpx7OO1SB72AhaPaG7sxxyjBxBsoEOTVUVOzTabXRAC2I86QcEU2UEQxrawRlZVVXHBWvwoSK6FWUYY6pSUSLiGengY8GuhBhrhOjWF0T86tJV37wJOq7aVenUUsPQWYMfuBDz3yilOr5HD/PHLt1PUOtbJa5D1wD7USuV8p17QD+7z+pi8Dcq0qyjc8Ihars+LX8AujGbnmhw0CSQCRIAIEAEiQAR0EihIKFLN4GSR1JNQW9M0ArqLrzP6TGHL03kHp7MZfujtjOZp3anJOygvDaqfpalqJbds/AIG6XJKtujw5MvrdJTqCZCcmnqComxEgAgQASJABAwkIGynZo0cUqkYWelA5MAQiGoAdL2JAQZ2CdNl3/IP8J9jvLxbgoGDc4ACcSV6j/xOXcmRH6Zh8ICG2WglX/6L0m/iueu2wa4I/upu0ymkIanow8egSL7MnXGZ9DBcpz5mlnpIKBEgAkSACBABIkAEWiJQlCrh9t9kzs34QwlQVlU3ye7o4YA+k6PVe3C6+mvPpL75WzISj6eiWl6N0MFBGPJ//bss9NadmvxSczRZRt7ceZXDsmAKlvkdwIaf01XswrWWmV/duwxxfiswqWAtdpyuxzuqmZmf2vjJqdlluyM1jAgQASJABDqYgGCdmuIzG7Hsmfdxhs10Hbsep7ZMR9aHsdjYbSs2z/TtYLN0jerTS4FBWxvacm4hEOkBPPzU79h3KI27sOzJAXjl+cHqTMp0KXIeOaD+22f5SDiPDzc5ENnRHSj7+VNOrm1QD/gu32nyOkggESACRIAIEAEiQAQMIVCaLcW1Q8zByf+rUq1e0ZRh72zPOTjZ/ptsBufBNb/jry3ntaoJGxqMx3+ZD7dGzk9DdLHUvOZwajKHJXNU+qn34FQ5On8OUTkt+dmfcRlAXw1nKVcuW0cwoUbwyKlpqb2J9CICRIAIEIHOTkCYTk1JHJaNW4qsh7dJrmWZAAAgAElEQVRgQ/84jP+mD05tiYUbi36+JhQ/HV8CWoxsmq59z/fACVXgz5dGAuzf3l9SsPg5PopQv95eOL5/hlZlhetOo/x3/ldyh8H+8H/7dtMooyGlJj8dBW/OUZ/xevK/EPVqCEykVCpRXFRImyWbnDwJ1IcAt6emUgkvIzdL1qcOykMEmiNQVFgIBwcH2lOTukiHEMjPy4WPr1+X3FPTUKBlBeWcY5PN3mSzOMuLKpqIsLax1rl0nWVke3Myx2ZXS2ZzambPwoLYCMQE1O+pqRlcCLxTM7hRBHVVJHS/loIL0Z6aXa0Lmq09bE9hClJqNrwkuAUCbE/NMmkpF6iPEhFobwKlpSVcle7uHkZVLUyn5vn1iL4f2JW4HIPY8Wc9OKemb/YePDguCc+z80bhpEKNCXz1L7D0KH92UADw2wNAeYUS0cO/RVUVW+8P/Lj9Loy5tWFT9sq/c1FQHzodQMDHd0LUy7hIWC1ZRPK/F1B19SSXxWnMvXCPfUGdXaGQo1BciKBgin5Ovbr9CbAHOwsUxD7sKRGB9iYgLsiHg6MjXF3d2rtqqo8IgI9+7gc7OwqQo9kdKkuq1M5N5ugszS3Tq7e8fOlJhAzsWkEPW3dqGr6nZv1+mfNnhaOvOlCLthxuViYaOTVVUdWbLnXXNg/N1NSruwo6U11tLbKzsyj6uaB7Qcc1vrKiAuz7IyAwqOOUoJoFS4Cinxtj+usbMX76RSw6ugVzxQ1OTfk3j2D854NppqYxTJspk10G9NvccPHUg0BvH+DZ5aewc08Cd+Gxh2Kw7tWGWZLsXO6SOCgS+ShYLpMj4L10uAm14kVVnPoJpd+9xR3beAbAd+UuWNmJTF4PCSQCRIAIEAEiQASIgKkIKMoV3MzNf36Mx7md/7Qo1r+nL2ImRyF8eAi6DQ+BT6SXqdToMDmtOzUBnQ5IFgwozl87Inp9K3QGCtLeg1NnoKCWgg9pECKnZod1F6qYCBABIkAEujgBYc7UhByX3p6OOVvEiIwAkvNEiAmQIz7FF3O37MGqsTQ7xZT9/r4fgaOpvMTnhwMrRwNxxzLxwKP8FM7uYa44e2Q2bGys1NWW7UtC8cf8/lBWIhuEfDMD1m6mnbVRU1oI8Rv3oU7OL+fyePhNOA6eYMqmkywiQASIABEgAkSACJiFQG11LZ6xe80g2cH9AzgHZ72TM3hAgEHlLSGzPk5NNFkW3jhIkObScuboVe2ZqbG8vOl+ma2XaY6PJTo1KyoqoFAoUFtbawlmbaIDYyYSieDo6GiR+pFSRIAIEAEiYBkEBOrU5OGLz+/B/pOZKGV/uIRi3NRYbok0JdMS+Poq8PRhXmZfX+AP1fZOLAo6i4bO0o5Nd2DKnWHqimtlCmTN3Ye6Cj4CqMfC/nC/3/Q7nZZsW4XK83FcHY7DJsHjwddN23iSRgSIABEgAkSACBABMxH46oHdOP/tv0ZL94nw1HJyRowyfXBGo5VrpqBeTk1WVuXYLFDJ0QzwA9Wy8QKNwEBqx6ZqL3iE6QoAxDs2r9brNrLxcnTdSluaU1MikXB7d3eGxByb7u7unUFV0pEIEAEiQAQ6gICgnZodwFuQVRaUA73+19D0Y3OBgf7AynXnsPELflg4994ofPTWaC0+ks3/QLr7BnfOLtQNQV9MMTm/qku/QfLFCk6ulYMTfF/dDRt3H9TUVKO4uBi+tKehyZmTwNYJVJSXQ6FUwMPDs/XMlIMImJhAiaQYIpEDHJ2cTCyZxBGB1gmwPV29fXzBnECUWidQmlOGT+78Ernx9a67hjJLDjwI9yA3pJ3NRNrZLO7/3GtN82nW4urnrOXkjBwdDhZt3ZKS3k5NI5QWFxRwe7qaOlmSU1Mmk4HN0uxMydXVVRAzNvPz8uAfQDNsOlPf7Cq6KuRylJWVwdvHp6s0idrRiQhIpdw0Q7i5GfcDlqCcmtLz+xAfPh0jfBssLE/Yg7fWbcGZXD/ELFiOdQ/EgHZVNP0dMPdn4GAyL/epocCaMcCps3mYPvcgd87H2wF/H5kNd40l5ookCXKf4GdRsuS7chScxoSaVLk6pRziN+agRpLH30hz/gPn0bMgr6pCQUE+QsMsf8aCSYGQMIsgUCKRcEvC/PwpAqFFGERgSuTl5cLJ0QluNDNGYJa3jOZmZqTDPyAQ9vaW5UizDDq6taiSynHozeP496d4LkP3W8Nw+3O36gwQlH+zEOkaTs6MCzktNs3eya6Jk9PV36VDcZjTqcn6nznGfpbk1DQnP3N1DPY88PAwLiquuXQytVy2DQDrf+HduptaNMkjAq0SKJfJuEBBQepAaa0WoQxEwGQEigrFnCz2o7YxSUBOzSx8HTsOW8ftw7EnVcuYJXFYNm4pksfPw1hfMU7s2gff105j82zjYBpjAKGU+S4eWHKIb220F3DmIf54+J0/IDlVyh1vem8M7psZqYVEvOYkKv7M4s45Dg2E3/qxJkdWuuc9VPzxPSdX1OdWeD3+vsnrIIFEgAgQASJABIgAEbA0ApKMUqSeYTM5G2Zzsr06W0phQ4O5oENsX042k7O9gw91pqXT9RxtbW3h5WUZQZoKCwstdh/N5vqdJfGztHuY9CECRIAICJ2AcJya4n1YfOsWjIvbh7kRvNmzvonF+O/vwsE9ixBpA0h/eRJD3+tD0c/NcFcUVQJRmxoEx90PDAsE3v7oEt75iI/cOXNKd2z9aJxW7RWnsiBefVJ9LnDjJNhHmXZJrvz6GRRvfE5dh88r38AuUNVJzMCCRBIBIkAEiAARIAJEwBIJyAorkPpXhpaTUy5TtKiqfy9fLSenuYMPVVZWcsskO1NydnYG+2cJiZyalmAF0oEIEAEiQARMRUA4Ts1/NmJobAE+ubEaI2wYPjH2PzYSHwzah2OPq2Zunl+P6PuBXYnLMchUhEmOmsBD+4F9ifyfjw0C1t8O/HOlEHfcs5875+Bgwy1BDw7UHvTlPHoQylR+nwWXuyPh/dwwk1MVr5+L6hx+fbzr9CVwufNBk9dBAokAESACRIAIEAEi0JkIKCqUSP4zjduTM/1vti9nFmSF5S02wSPEXeXkDEbk6G6IGNUQCNJUbZdKpaiqqjKVOLPKsbRAN/o7NY0IitQoOBM0Aykl7MVLm081sNYZiEm3KWimplm7KAknAkSACHRqAsJxaqpmao78dR8WRrOIiPvw1PDlCPn2Gl4eqrIhOTXN2pl/uAEsPsBX0d0DuLCQP54waz8u/VvIHb/z+kgsmttLSw/pDzch+ewSd87a0RbB386AtbOdSXUt++V/kMV9ycm0794Pns/9D2xfQy9vb5PWQ8KIgD4EKisrUK2shqubmz7ZKQ8RMCmB0pISiBwc4ODgYFK5JIwI6EOgqKgQ3t4UqEAfVh2VJ/lkOlI0ZnOWZvPbCDWXHD0ctGZyRowOh8gEwYeYU1Mul6Ours5kKEzZ/6ysrLi9YR0dHU2mnykE6efU5B2aDdHhG/+tQxPOaZmFSa88g/E6FlUVnDyFgtGj0JcrWoxjH69FHHRFmG8qWyhOzcJCMXyM3FPOFH2DZAiXQLVSyc2A97SQbTKEawlhtlwm41dfuLi4GgVAOE5NSHH4+ZF4Kn46Vr00EgWbl2NT8ZP46cASxHAzN4H4T8dh5vFHcGzPPIQYhZMKtURAKgciNwI1qrHnvlhgdCjwyZarWPXWOa7ohLEh2LX1Ti0xtZIqZM3dhzolv8eT56MD4Rar7fhsK3lF2jUUbVikFuO65CMUOfrSZt1tBUvljSJQXFTERT8PCAg0qjwVIgJtIZCbkw1HRyd4eJp2q4+26ERlhUMgPS2Ve/YxxzqlzkEg82IOmKOzfl/OwuTiFhW3trVu4uR06+DgQ/UKpyQnIiIyqnOAN1JLfZyaBSc/woZLQ7Ds6VFQx4LnnJbA/HdnqRyTmgowp+cBBDfj0NSpaovytEsIwalZU1ONjPR0dI/Qji9gpJmpGBEwiEBZmRTsR+2QUNPPrDdIEcosSAJicQHXbl9f9RvHIA4CcmoCqEjGnrdfxocsOmRMLFa9txoTg1W8xPvw1K3LIfroNDZMptlRBvUiAzI/egD4/gZf4OEBwIY7gMTkUoyYtFct5a9D96BnD+0Ih5JNlyDde5PLY9fNHUGbJxtQq35Ziz58HIpkfn9Plwnz4TrjSf0KUi4iQASIABEgAkSACBABjkD+DTGS/kxHmioAUe41/mOlpRTcP0AdeKgjgg+1pl9Xut66U5OfRXlp0AosG60R3IhbWn4Bg3Q4LnU6QVuDRk7N1gjRdSJABIgAEdCDgLCcmq0AkV6PhzQ6BiGqmZt68KMsBhL4OQF4+Be+ULArcGUxfzxrQRxOnMrhjl97cSiefayflmTFjSLkPn1Efc539Wg4jTLtfNry376G9KePwSaS2rr5wO2+FyDqORxWDk4GtpKyEwEiQASIABEgAkSACDACksxSJP2Rpg5AlHGBH++1lHwivDScnGEIHkArF1pjpu/11p2a/FJzLN6A+WzLLnVq7jxwde8yxPmtwKSCtdhxur7AqGZmdbLreixn16hZCDM19bUf5SMCRIAIEAFtAgJxasohlQBunqLW7V8jh1gK+OqTt3VplKMRgQol0GMTUFXNX/hhNnB7OPDlNzfxwmt/cedGDPXHr99NacJO/NqfqDidzZ13HB4Ev7VjTMpXkRGPovcWgvNqaiSPB16B48jpJq2LhBEBIkAEiAARIAJEQIgEyosqkPxnOpJUAYjYsvXaan6LoeaSi68z5+TscVs3RI4OQ8SocCGiM0mbTe/UVO2PmQH01XCEMkfnjmzNPTMb8gHhze69qauR5NQ0ielJCBEgAkSgSxIQiFMTEJ/ZiNffuQbfKeMwbuBgxET6Qu3ilIuRHH8Rl04cx74EN8x9fTVio/VwgHbJLmH+Rj0VB3xzja9nbl/g44lATl45+o3era788A9TMWSAr5YyFcczIF7LOz5ZCvzfXbCP0F6m3hbtizc9B3n8GZ0iPB97Dw59R7dFPJUlAnoTYIEPlEqF0Zsl610RZSQCOgiwfZVEIgcuwAUlItDeBEokxfDw1Fjy2t4KUH3tTkBZqeSWq7Mo66mnM7m9OeUyRYt62Dnaajg5wxF5WzfYO7U9iGRRYSG8fbp2oCqzOTWDn8Dbs3o02E0VCd2vyYxPlqXewdnSbM4GUUJxahYXF8HLi4KUtvtDiCpETU0NymUyuLm7Ew0i0O4EWJBcltie/sYkwTg1OTg1UsQf3IKtX+/B4fNiyNXE3BA5MRYLH56P6YNCIKLl58b0Jb3L/JIEPLiPz+7nDNx4jD9e8OQx/BKXzh0vXTIAK5YObiIzZ+EBKDP5KJuuM6Lg9dQQvettKaP8xt8o/vSZZrPYRw+F99OfmKQuEkIEWiNQVCjmIroGBZt2i4XW6qXrRIARyM7KhJOTEzzpw4o6RAcQSE1JQkBgsMVFjO4AFIKukgUeYk7OlFMZSDubBVlheas8QocEqWZy8k5OVzbINDAlJtxAVLRpg1EaqILZs7fu1DR8T01uViYaOTVVS8ybLmOvb2Lzy9kbQxCCU1OpVCIjLRWRUVpr/s3eH6gCIsAIlEmlKCkpRmhYNwJCBNqdQEF+Hlenn3+AUXULy6nZCJFcIoXcRgQ3N5qVaVTvMbKQvAaI3gSUqX6E/2YGcFcksOfnZDy+7A9Oat/eXjixf0aTGqS7rkOy5TJ33trZDiG7ZsLKBF5o2bFvUPbjR822iO2rGfDuMSNbTMWIABEgAkSACBABIkAEjCWQdSmXW67O7c15JhOl2fwP3C0l/54+nHOTBR6KvC0cbJ/O5lJJlpSTW1dbi/BhIfDu7tma+E57vXWnJr9HZhMnJQvsE+evHRFdRUFnoKAWAgvxxcip2Wk7ESlOBIgAEbAgAoJ2alqQHQSnynNHgO1X+Gbf1xv4bDJQKlWg14jvoFDUcOf3bpuEsaOCtNhUF1QgZ/5+1NXyG196PjEIbrN6tplfxcm9KN31TrNyyKnZZsQkgAgQASJABIgAESACJiGQf7OQm8nJ9uZMPpWOwuTiVuV6BLupnJxh3P8s4jpLv6w8ikNvHtcqP37pKMzaMLlVmZ0xgz5OTTRZOt7IAdnM9YIZ9RHTVcvL1UvSk7BjLzBfY3k65zg9TcvPO2MfIp2JABEgApZEgJyalmQNAekSlwLc/xPfYE8HIHkJf/z0yyfxzfeJ3PGjC2KwfuUtTagU//c8ytgadoDbU5PtrdnWVF2QDvEbc5oVY+MVCN8V38DK3rGtVVF5IkAEiAARIAJEgAgQARMSYBHWmZOzfm/O3GsFrUp3dHeAW6AL8m8U6sw7cflYTF93Z6tyOlsGvZyarFEqx2U9Sc0gQE2dnqwA7/i8Wg9kpOZydM0gQaoMYZpBhFqmKITl552tH5G+RIAIEAFLIUBOTUuxhMD0YBMte34GFFXyDd82DZgWBRw4koH5T/zGnesW6oqzR2fD1sZKi07VvwXIX9awFNzvjTFwHKE9o9MYnLKDW1B2YEuTolawQh3qYB85AB4PrgZzcFIiAuYkwPZVYv/YvoaUiEB7E6ioKIfIXgQbW9v2rprqIwKQlpZSoALqB20mUFFcqV6uzpyd6eeyjZL5nnQlHFy71jZVejs1jSJmnkJCcWqWlEjg4dF1tz4wT+8gqaYgUFdXB5lMBldXV1OIIxlEwCAC8qoqLr/IwcGgcvWZyalpFDYqZAoC/zkGbPmHlzQzGvhiKlBdU4c+t36HwiK+Y2/fOB53TwxvUl3BKydQeS6XO+84Ihh+b9xmCpVQfnIvpBrL0O1Ce0KZeVMt29Y/HB4ProJdWIxJ6iMhREAXgUKxGAoFBQqi3tExBLIyMziHupd3144A3DF0qdbWCCQlJiA4OASO9KNOa6jougEElFXV6uXqbG9OFoiotrq2VQm2DrboNiwEIYMDETo4CGFDghHYx6/VcpacgZyalmkdhUKBtNRkRPfsbZkKklZdmkBpaQkkxcXo1j2iS7eTGmeZBPLzeL+Of4Bxk8eE6dT8ZytmrgFW7V2EQZp2be68Zdq+02v1WxoQu5dvhrMdkPk0f7z8jbP4fFs8d/zAvVH4+K3RTdoqO5KKonfOqs8HbZ0CuzA30zGpVgK2dpy8irO/onTnG2rZ1k5u3IxNUZ9bTVcfSSICRIAIEAEiQASIABFoNwKXvr+KrbHfGVyfrcgWoYMDOQcnc3Sy4+ABxn2IGVy5CQqQU9MEEEkEESACRIAIWAwBYTk10+PwwY/XgOzT2PQTMO3JkQjRMIU8MQ5fnJyEXZeXajs7LcZcXU+RmM+BPBnfrs+nAPf2Ao6fzMbshw5z53y8HHD2yGx4uNtrN76mDtkP/4rqXL6w66xoeD0x2GyA5NdOoWT7atRWlKnr8Ji3Eo633G22OkkwESACRIAIEAEiQASIgPkIrB/4CbIv57W5Amtba/VMTubk5J2dbd8aqc2K6RBQUlICNiuwMyUHBwe4uZlw8kJnajzpSgSIABEgAi0SEJZTk5uJ+TNQnoX4FCCyXwi0dslx64Hpjy/HwhG+1G3aicCKE8CmC3xlU3sA26fzx0Pv+B6p6bwDceO7t2HOPT2aaFS68xpKtvEh1G1cRQjePQNWttZm01yZHs85NqsLMtR1uM18Gs53zDVbnSSYCBABIkAEiAARIAJEwDwErh1IwKa7t+sU/vB3cxDUxw8ZF3OQdSkXmar/q8rkeiljZWXFzeIMUS1br5/VaW1jvrGqPooxhyZzbHam5OXlBbavJiUiQASIABEgAo0JCMupWd96STLOxAMxoyJBv/l17E1xIgO453teB3sbIOcZwNoKeHPDBXyw6V/u/IzJ3fHFx+OaKFqdI0P2gl/U572eHgLX6VEma1B5uQzOzi5a8mqKciDZtgrKVN6ZypLzhPlwm/GkyeolQUSgpqaGCxTEZiZQIgLtTaCqqhL29iJYW3fsh3d7t5vqswwCMlkZXFwoUIFlWEMYWtz8LQWH3vgdiSdSuQZ3HxmGicvHoN+0XjoBiBOLGjk6cyArrNAbVsjA+pmc/BJ25vS0ZYPgdkxVVVUoLy8HG29YcrKxseECl9jbN1qxZclKt0G3sjIpXF3p67QNCKloGwiwQJFOTs5tkEBFiYBxBNh3L0t2dvz2f4YmYTo1DaVE+c1KYOBWIKOUr+KTScADfYBzlwpwV+yv3DmRyAZ/H5mNkKCmD9miDX9DdiiFy2cf6YHAz+4yia7soyovJwc9ons2kVcnr0DJttWouvKH+prjiKnwmPuqSeomIURAXFAA5lgKDWsaJIvoEAFzE8hIT4OTszN8fGjVgrlZk/ymBBJu3kBISCjXBykRgfYkUC2vRvy1q+g/eKDB1RanlyDrn4bZnGxWZ0m2VG85Qf0CuFmd9cGI2LGdo3Efd3pXCnA/oLKox5aY2A9rQpqdyWbQpiQnolfvPpZoDtKpixMoLSlBcXEhukc0XR3ZxZtOzbMAArk52ZwWgUHBRmkjXKem+BL2fL0D+/9IgvaQY0bTAEJGoaVC+hJY/Sfw0Tk+98QI4LuZ/PH4mftw+WoRd/zO6hFYNK9pNMCqi/nIf+l3dVV+68bCcVj7bNZe+u06VPy1T123qO9oeD70BqxEjvo2nfIRASJABIgAESACRIAIdEECpTllyP43T71snTk6C1OK9W5pQG9f1UzOBmenyEUYMxb1hkQZiQARIAJEQPAEhOnUlF/CB9Nj8UXFONw7O6bREvQ+iH1uklYAIcH3EjMDOJUFTNvdUEnus4DIBvjws3/xxnv8hpt3jAnB7i/u1KlJ/ou/o+qffO6a46gQ+K1uGi3dXE0o278JssPb1OLtu/WF+4OrYeurGYLKXLWTXCJABIgAESACRIAIEIHOQkAmLkfOlXxkXmrYpzPvulhv9f2ifRA2hA9CxP0bEgRHd9qqRm+AlJEIEAEiQAS6HAFhOjXPr0f0/VJsvrweY526nE07ZYOGfQEkq/Ysf38C8FB/IP6mBLfd/ZO6PacO3oNeUR5N2ic7mIyi91VTPf9/FPWgr+6GXXD77cclO/YNyn78SK2XrU8IPB5cBbvu/TqlLUhpIkAEiAARIAJEgAgQgfYhUFlSxTk6tWZ1XsrRu3KfSK8mkdedvekDR2+AlJEIEAEiQAQ6NQFhOjWvb8T46aVYd2M5RrTvvtydurOYU/k3TwLv/83XMC4c2DubP545/xD+PJ3LHa98YQiee7x/EzVqq6qRs/AAasT8Ju1u9/WG5+IBbVa3srISjo76LSWv/PsgSna8rq7T2sEZHg+uhqjfbW3WgwQIjwDb36q6utrozZKFR4xabEoCCrkc9iKRKUWSLCKgNwEKVKA3KspoBgLlMhmcXbSDRJqhmlZFKsoVakcn26uTRV9nUdhrFPoF9vHu5tkk8rqrH+1T2yr4Ds7Agjc5037CHWwF4VbPAohRkFLh2r8jW14ftI4FhzMmCdOpWSPG/hfGYd+IfdgwsXEgBBHcPOljzpjO1JYyZ7OBybsaJKQ9CbiJgM3b4/HymrPchVuG+OPArik6qyn58l+UfhPPXbN2FyF0zz2AlfEaycrKwDasjeqpO/KlLsny62dQsn01amWqKacA3B94BU4jpxuvCJUUJIGCgnzIKysRGt5NkO2nRncsgbTUFLi4uMDH169jFaHaBUng5o14hISGwdm54x1LgjSAwBt95d9/0LffAFhZtWEQaSaG1YoaztGZ828ev4T9Yg7n6JSXyfWq0TPUXb1snS1hZ1HX3QPbb2WTXkoKOJNcLkdyYgJi+tJKLwF3gw5rukRSjOKiQkT2iO4wHahi4RKgQEHG2J5bfr61mZKLsCtxOQYZI5fKtInArduAG3xcILx1O/DoICA9swyDb/9eLTfu+6kYOrBpRF5FWilyFx9U5/N6dihcp7Z/9DZl5g3OsVmdl6bWxXX6Erjc+WCb2FBhIkAEiAARIAJEgAgQASKgSYCt7OAcnarl69ksAvulXLC9O/VJboGuWnt0hg0JhkeImz5FKQ8RIAJEgAgQAYsgINCZmnJIpc39qkkzNTuqZ759GmD/WBoVAuy/jz+e/8RvOHAkgzt+/on+eHXZEJ0qFr51GuW/pXPX7KO8ELhxYoc0paY4j3NsKpL/UdfvPP5+uN3zbIfoQ5USASJABIgAESACRIAICIcACz5U7+hkMzuZo7Mkq1QvAGyZOnNuspmcoYMDuWOv8KZ72tcLEycV4dj7fyHxRCp3qs/kKExcPha0r6deuCkTESACRIAItJGAMJ2abYRGxc1D4GIeMOGbBtkJTwA+jsA33yfi6ZdP8gOlXl7445cZOhWoOJsD8at/qK/5vT0OjoMDzKNsK1Jr5RUo3bEGVZePq3M6DpvMBRCiRASIABEgAkSACBABIkAE2pMAcz6qHZ1X8sH26ixMLtZLBeagZNHWNSOvswBFKX9lYONd21DVaAm8T4QXnjr8EFgeSkSACBABIkAEzElA0E5N8fk92H/yGi4WjsSqNyfBNzseyZ4xiKSAgebscy3KHrcT+LeAz7JmDPDUUKCwuAp9b90FZXUtd/6HryZh3OggnXLynjsK+bVC7prz2DD4vHqr0W1he9uI2hgso/S7t1Fx6ke1DqLeI+C5aD2sRPoFIDJaeSrY6QmwDZON3Sy50zeeGtChBFiQKltb2w7VgSoXLgFTvHuFS49a3lYChgSJbGtdllC+OL1EY/l6LrL/zUdevGog3oqCjh4OqKupRVWZQmfOftN64bF98yyhmZ1GBwrU0mlM1SUVVSqVFKS0S1rW8hvFtlJhydj9rAXq1JTi8Mvj8NQPQGQEkBy6HKe2TEL8qyPxlGgLzq8cCQoV1DGd/70zwLq/+LqHBQJx9/PHS178E7t+TOKOFz/YG2+9NkKngrJ9SSj6+Lz6WvDOabD1NzzaY5lUipzsLPTsHdNmELJf/4eyQ1+q5diF9oLHwzC3kIYAACAASURBVG/C1jekzbJJQNckkJ+XC/ZhH0aBgrqmgS28VSxQEIu+6uvnb+GaknpdkcD1a1cR1q0bBQrqisbtBG26/M9F9O8/EFbW1p1AW/OoKM0tQ7YqGFH9/2xWpzHp7cJXaBm6nuCYQzMp4Sb69h+gZwnKRgRMR0BSXISioiL0iKJAQaajSpL0JcD8LiwFBRvnHxGmU/P6RoyffhGLjm7BXPF6RH/WA6e2xMKXO1+KDRQoSN/+Z/J8l/OB279uEHt1MRDkCvx8MA0Ln/6duxAe4oqzR2fBzrbpgLNWpkD2w7+itoTfM9X9/hh4LOxvcj0NFVh+fBekP3ygLmbjFQCPBWtgH9HxuhnaFspPBIgAESACRIAIEAEiIBwC5YUVjRydecj6Jw81ypoWIbx28zn4RfsIBxS1lAgQASJABNqdgDCdmlz0c/BRztkxOTXbveO1VCHbV5Ptr8nSq6OBpcOBqqpq9L9tD4okVdz5bZ+Ox9RJ4TrFlGy+jNLd17lrNp4OCNk90yLaV3k+DiXbXwfq+GX0VvYO8HhwNRwGjLMI/UgJIkAEiAARIAJEgAgQASKgDwE2i3P9gE9azDp83kBMWjEW/r189RFJeYgAESACRIAIGExAmE5NSRyWjVuKrIe3YEP/OIz/sgd+ejMScS8/gi8C3sepDybBzWCUVMBUBP57Dnj9T17aoADgtwf44/+sOoOtX/POygfujcLHb43WWaUiSYLcJ+LU17yXDYfLXRGmUq9NchQ3/oZk+2rUljVszO7+fy/BadQ9bZJLhYkAESACRIAIEAEiQASIQHsS2Hrfd7i052qLVbr4OHHR0McvHdWeqlFdRIAIEAEiIBACwnRqApBf2YrFi9bjjKTB0m6jlmPzR4swiDyaHdr94wuB0dsbVLi4COjmDhw9kYU5i45wF7w9Hbgl6J7uunc/LXzjFMr/yOTyinp5I+DjOw1uU7VSCVs7O4PLtVZAmXkTpTvXQJmTrM7qOvUxuEx6uLWidJ0IEAEiYHYCbLNuYzfqNrtyVEGXJ0CBCrq8iS26gQqFAvb29hatoyUpVyWVY9Pd25F8Ml1LLbcAF0jzZFrnet4RiYnLx4D9T0k3AXr+Uc/oSAIUpLQj6VPdbSEgWKcmB61GDqmU33sRNiK4uVF4oLZ0JlOWnbILOJPNS/zPCOBlVRDzoeN/QGqGlDv/6Tu34f9m9dBZbcWpLIhXn1Rf898wHg79/fRWUSotRU5WFnrF9NG7jCEZayR5KNmxBorEi+pizmPvg9u9Sw0RQ3m7KAEuUFBVFcK6de+iLaRmWTKB1JQkuLi4UqAgSzZSF9Yt/toVhIV3h4uLSxduJTXNUglcPH8OAwcPgbWAAwUZY5uLu64g7e8sWNtYI/K2cLDI5yc+OYO4dSfAAg9pJjZjc9IrYymAUCPQLFBQ4s0b6DdgoDEmoDJEoE0EiouLUFxYiB7RPdskhwoTAWMIZGfxk9GCQ0KNKQ5hOzWNQkaF2oPApxeAlSf4mvr4An/O549ff+c8Pvr8Cnc8fXI3fPnx7c2qk/fUYchv8su8nceHw2f5yPZQXe866hRVKNn5Bqou/aYu4zhkIjweWqO3DMpIBIgAESACRIAIEAEiQAQskUBhcjEOrz+Bv7Ze0FKP7bHJZm3e8uAgS1SbdCICRIAIEIFORECwTk15wj588N8tOJPbYK2QW5bi5RfGIcSmE1mwi6qaUAyM+KqhcWceAqK9gNPn8jH1/gPcBZG9Dc4emYXQYN2zOaQ/3ITks0tqIcHfTIetr5PFEZPufhflf/6g1su+5zB4LX4HViJHi9OVFCICRIAIEAEiQASIABEgAoYQ+OeHa9yszcyLOVrFBs/ph0nLxyJ4QIAh4igvESACRIAIEAE1AWE6NblAQU/ixKB5mDuwfgNNOZIPbsWJmE8pUJCF3CAzvwf+yOCVeW448JoqLtDt0/fh3/gi7vzbq0bgkfm9dWpcU1yJnEUHUCtTctc95vWF+4K+FtI6bTXKft0M2aGt6pO2wVHwXLQetr4hFqkvKUUEiAARIAJEgAgQASJABPQloKhQcrM2mXOzrrZOXUzkKsKk5WO4YEKUiAARIAJEgAgYSkCYTs3z6xF9P7D9xnKM0JyVeWUjxs8qxYbE5aDFEIZ2JdPn/+wi8MpxXm6UF3D2If74vU8uY/2H/F6U428Lxp4vJzZbefHGiyj7MYG7buPtiJDvZuitaHsHyyj/Yw+kezao9bPx8IXHw2thH9Ffb50pIxEgAkSACBCBzkygtraW9jPszAbs5LpToAzzGzDlrwzOsXnt15talUWODuccm32mRJtfCQutgfqfhRqG1CICRMCiCQjTqZm+E3MmJGHJ1dUYqxEbSH5qNYau8MOu40sQY9FmE4ZyKSXA0C8a2vrHfKCvL7hZmmy2Zn06eWAmekd76oQiv16IvGeOqq/5/GcEnO/s1ipAFigoOzMTvfu078zOqotHUbJ9NepqqjkdrWzt4LFgDRwGNr93aKuNoQydjkBebg7YhvHdukd0Ot1J4c5PIDU5Cc4uLvDzp+WAnd+ana8F167+i/BuERQoqPOZrktofOHcWQwcPBQ2NrQXlbkN+ufGs5xzsySbDwBan8Y8eQsmr7wdrv7CChbGxn03b8RjwMDB5kZP8olAEwIsUFCRWIyonr2IDhFodwJZmfzy3JDQMKPqFqZTU3IJHyyJxdeiRXjpwXEI5RybWYhbsxxnRr+PVeN9eZjOoRg0MAQUE92ovmWSQrF7gd/SeFFPDAbWjuOPp889iFNn87jjlS8MwXOPNz+bseC1P1F5mg+lLurjg4APJ5hEN3MJkd88h9Idr6OmtFBdhVvsC3Aec6+5qiS5RIAIEAEiQASIABEgAkSgXQkUpUo4x+ZfW85r1esT4YU7Xx6DUYuHtqs+VBkRIAJEgAh0PgLCdGpyy88b9i9s1mxj1+PUllioXJw6s+UceR0rdiaprvXArA2rMM2n5Y6gXQYY8uIOPNW+EwI7TU/dehl4URUcvJs7cHERr/qmL6/h1bV/c8fDB/vh4O67m21TxfEMiNf+pb4e8OEdELGQ6haclFkJKNmxBtU59X0LcJ38CFymPGLBWpNqRIAIEAEiQASIABEgAkTAMAKXf4znnJsZ5/lJCPVpwD0xmPTKWIQNDTZMIOUmAkSACBABwRAQplPTROblnZPd8NS2BRgCoPHfuqq5sG0+PklfgLWvTUCQifToymIypMDALQ0tPPoAMDgASEmTYtiEhojhh/bcjWGD/JpFkfPYISjZevb/vyeny8Tu8H7xFovHVlNSgJKdb0Bx85xaV6fbZsP9vhctXndSkAgQASJABIgAESACRIAI6Euguqoah9ad4IIJ1VbXqovZimwxcfkYTFk1Xl9RlI8IEAEiQAQEREBYTs0aFi2mqXXl0iyIJW7wDXGDSO8tdOLxyYL1gNYsSzH2r1mKMyPfx9o7dcwEvLoND+8NJoemgTfYAz8Bh1L4Qo8MBN5RjWnmPnoUh45lcufZ8nO2DL25JN11HZItl9WXQ3bPhI2ng4GatH/2OqUCpV+/gcoLR9SVOwy6A54L17a/MlQjESACRIAIEAEiQAS6MIH2DhLZhVEa3bTU0xk4vP4PXNl/Q0tG+PAQTHx5DNjsTUpEgAgQASJABOoJCMqpGf9ZLDb6foANs+v3yZTj0oexePDTeMgZkYh52P7daozQHXNGu9cwB+W7UM/SrL/IzcTEcny5oPELtxWHJ/XJZgls+xd4XhXrJ8gFuPoon3X7rgQ8v+IUdxzT0xN//jqzWRnVBRXIXXQAtVV8AB6PBf3gPq9Ps/mlpaXIzmr/QEHNKST9/n2Un9itvmwfNRhej22AlciRek4XJMACBcnlcoR3694FW0dNsnQCKclJcHV1ha+fv6WrSvp1QQLXrrBAQd3h4uraBVtHTbJ0AufOnsaQYbfA2tra0lXt8vr9ueks59yUZJZqtZXtszl51Xh4BLt1KQZVlZW4cSMeAwc1P0mjSzWYGmNRBIqLilBUSIGCLMooAlKGAgXpa+yaS3hrcCyy1l7EJ1NVL8ErGzF+1u+I/XYj5oaIsX9VLN4K2YLzK0e2GhyIW2p+elSTWZfNnQfYzM49CN8Qi/Rl63GhXu/xuhyg+jZKGPlyyoC+mxvaemAOMCIYyC+oRL/bdqGmpo67+P1XE3H76Ob33Cn+73mU/cLvUWnr64Tgb6Z3KoBlB7dCdqABhG1gBDwXvwNb35BO1Q5SlggQASJABIgAESACRIAItEagKE3COTZPfd6wFRMrwxyaE5ePBYuUTqlzEmCzopVKJdj/lphsbGxga2triaqRTkSACDQiIJyZmtl78OC4OMT+tQXTVCvDL73dB3Py3sf5DyaBc3OeWY/o+cCuxOUY1EpXMdipWXgUK5ZtQw4maMzu5Jew585rZrm6Dh3YDBr/gEA4Ozurr6anpsDbx1drVkNGehrcPTzg7u6hzsc84M4uLvD09FKfy8nOgkgk4srXJzZLzNrGBn4as3QK8vNQW1uHgMBAdb5CsRhKpQKBQQ2ORElxMcrLZQgJDVPnKy0pgVRaitCwcPU5WVkZCgvF6NY9Qn2OlSvIz0f3iEj1OfarJdPx9etR2J/In57bpxbPRiShR1Q0Hn3+BH7Yz69Nj50WgM8+mKwuy16SiQk3Ed2zF3eu6ooY+UtVUYcA+CwfCefxvE6JN28gSpWvXkACOxfdE1ZWVmqZSQk30T2yB9iLrj4lJSYgLLwb7O3t1edSkhIRFBICB4eGmZSpKcnw8w/Qtl1aKry8vOHq1vBrc2ZGOtzc3bVsx2aNOjo5QXTtOKS7323oGU7u8H7sXdhH8NHf8/NyYWVtrWU7cUEBamqqERDYsItrUVEhNxMwqBXbsRmrJSUSrn31idmOldecRVhRUc7V3T2ihzqfvKoK2dmZiIiMUp9jg5f0tFTOdvWppqYGqclJ6BHds6FdzdikOTvV27heAMsXGRWtNdMiKfEmunWP1BqgJCclcn2V3QP1id1jgUFBcHR0Up9LS02Gj68/XFxc1Ocy0lPh6dnUdsyWHh4N073rbcfsXJ9yc7JhZ28PH437jrOdlTX8/Btmx4nFBaipbmo7dl8Eh4Sq5TEblUmlWveYLtuVy2RgMjXvO2a7vNxcRERq2y4rKwORPRrsxNsuBT2iGuzEbMd4sftEMyXcvI7onr1btafOfAk3EdkjqpHtErj+Zmdnp5apv+1S4OPr18h2aZyN2H1Wn9h95+rqBg9Pbduxe9jbpyH6G3s+2tjYwtevYQ/f/Lw8AHXcs7k+6bJdcXERKisqWrUds6WkuAhhGjN1edvlc324PlVWViA3J0fLdgq5HJmZ6Vq2q66uBuvDmrarra1FcmKCzueervup8fNR173Y3POxqe0SEBwSBgeHhi1AUlP4d5uTU8O7LU31bmOzRusTu+88PLy0bMe925xd4OnV+N3moMN2NlozUAsK8lFXW6tlOzZTgXs+Bjf8YMTsUaHLdqWlCNV4PpaVScFmO2g9H8vLkZ+fp/1uY8/HrEyur9cnZruMjDQtO3G2S0nWej5ytktKbHLf6bKJ3u82Hc9H/t0WDnt7zedjIgKDQuDo2PBuY/r5BQRo2Y6NS7x8fLh7qsF2adx7jY1N6pMu27HnI6tT677Ly4W1lRX3DlXfYwX5YCw077vmbFdeXq49LiktARubaL3bZGUoEosRrjEuqWjGdjlZmYjQsJ1SoUB6Onu3tfx8ZOMSdp/ocz+xMUiTezHhBleH5riEjXPYuEnz41un7ZISERisbTt+XOLP3T/1ib2j2b3k5qb9fHRzc4O7xrstKzMTTk6O8PJueD5y7zY7O+6ZW5/4d1tT21VX13Dv2vpUXFSIqqoqrfuuRFIMmazRmJKzHRuXNKxkkMnKwMakmu829qxlz2s2ZqtP7L7Oykjnxgf1qVqpRFqjdxt/jyUgKpofP9anxAQ2Lmx0rpnxY1PbNX23MdsxnZu+20IhEjU8H9l7lo3hnJy0xyW+vv7cuF59j6WlwqOR7dg9xsYuHo3G/uz5q2W73BzY2dpq2Y6N/Zm7yV/jvisUF3COKM2xP3vmVXLjkoZnZolEAlmZFCEaY3/2LcC+EzSfj7rG/sx2ubnZWuPH83su49CbvyPv30Itm3QfG4zZb01FtxH8mKjN77ZmbNx4TMnen+wd3Zrt2D3Gv9s0bZfCjf80Z6Mb8t3W2Hb8uKTRu43Zrg7wD2h4Zur6buNtpz0u0fXdxsYlxcVs7K/93SYu0B6XcN9tOcx2DfedQqFAZnqa1n3Hxqg3rsejm8Y3H3s+srGK5rcEsyn7RtC8j1s6x+RpPh/Z2II9KzS/29j7KSgkVMt27LnHvnE17ztmE9bP/f391c9Xls/b26dV2+ka+7PvWXuRqOnYv9F3G/sWrq2t0f5uKyyEQiE32Tc3/93WaFxSWYns7CztcYkO27FxCevXmmN/Q95tOscqCTe4cavmDHld7zZ237FnivZ3WyL33tD85mbjEl89v7k74rtNwt5tZWWtfrdx39yFjcYlzX63aY8pue+21BSt8SP/3cbGjyZ8t+n65mbvtkbjEl22Y/cne7dpf3Pr/m5j/itNf4nWiwCAcJyaKTsxc9JFLLnwPiZyY+xkfD1rEo7PPY3Ns1UOPS4qunmdmoGNIp3rE1xI02jMeaHpMGHXSktLuMGn5kOcDRyY45N9fNcnNuhjD2vNFzAb6LO/NR1y7MONfTw4aHy0VFVVck5NzZcyGxyyB5umg5XdQHJ5FVxcGj5C2Q3EPgw0OyIbdLCPP02nK9eWkhKtDx52jg2Mfs3xxNNxfEt8nYAzc4o55+z3+5Lx2NI/uPMhQU4491ss7O0algwxJ4KmM6nglROoPJfL5XcY4Af/9/gNOtlL3cu7wenEnWtUlp1jgzHND+fmzjGdNZ0jzbWtedu5aL2ANW1XefE3lO58HWy/TZaYI8xj4Vo4DLydG5iwfqD5YGfOxZraWi3bsRejUqFUD4aZjVhZNihtYruKcq0PU/biYrbT/OBhekhZP9RwonO209Ff2UeK5uCaYyjh7amZNM+xjzXWT3XaqahQa2DenD2ZU8JTw7HI962muhhiO/bBrvkCZlycHJ1go/HLLnshiRxEsLNrcHqzwYSNtQ1EGk4dNoiHlZWWs4B94NXW1MBJ40cMNjhkH9CaHzLsPmT203QgsHuM9RtNOzHbsWdD4/tOt52a9mHd/b8pV12sddlOVz6d53T1Dx33oiHPR9bPG9uOvVQ1HQPMkcicz1rPx/Jy7kcfTYccu2/Y1wP74aE+secgu680nXTc87GqSmswXF2t5O671mzX0vOx8bNG5z2mo//ra099n4+6n5k6+ocOe+p69ut6PrIPK3Y/aH6gsPvO0cERthpOb8527N2m8YMFu8fYjz5NbIc6rQEV/25Tajl62D3Hzmt+hLL7jt3L+txjut9tOp6Fer5jdLHW/Xxsw7tNh53a9HzUYbvmxiXsPtT8aGl+XMLebQ2OcO75qFRo207HfcfuTeZM0cd2up4rut5Zuu47nXbSMbZol3dbM+PHxu8D5mxg/Vzr+SiVcs83zecjsx1zPms+H9mYsrHt2LuJJc2PFp3jErkcCqVS6wco5nCsrNJ+PuqyXbPPR51jEAt/t+l8Pkq0HMpce0tLmrzLme3Y2EDz+cjGIA6ODrC1bfhRkLcde7c1/GChc1zC2U57XMKeg+zHVlONSwx5t4nzCnDus6tcIKFqBQuU0JDYrM1pb06AlbVVM2P1pu+itr3bmn4P6HoG6Hr2s/Gya6PvNl3vNn782Pi7jb3bGo1LKsphba09LmHORTbmazIuqdYeU7LnpbxK+93GJkKwZ26TcUlZmdYPis2N83WO6TXebUw2+7GiuW8+fcY0ut5FOseAOr4rm7t3NH/o5r5rpKXcO4I9C729vbnvK3aPse9ZzW/uZm0nEnFjyPrU3LhE19i/rq629XFJM++2xt/c3HebVKqX7fR933XUu03XuFXnN4yOZ39z77bGY0rWN9n4Q9NfwpiybztTjUvY+JHdo5pjSubIlpXJtOzUrO10+Bl0j/2bPqfaYjvd32361aF73KTLXyLh/Alafi0d4xKtF4CgnJry03h9+CPIei0Om2eHQH5mPSbPv4hFR/dgrmoCofzEavR7RKTXTE0YvKemrsBCQHNyGhtK6H+LK4De/wNqVSsUfrwXGBsGyMqVGDh2DyQl3K6o+OqT2zHtroZZhY25yY6kouids+rTgR/fCfte2s7MzsBakXCei4xeI8lXq+sW+wKcx9z7/9g7D/ioquyP/5JJZia9FwgQSoAkhBK6goigYgdRLCvoKrKKq64ruq5l1XVFdBVXcS1rV5S1gcDasKACESlSQwsdEtLLTOrU/P/3vekleTOZTN57c+7no5nM3HLO974JM7937jk+m6/VarnoCLE39kUpISHB6cO62G0m+4gAESACRIAIEAEiQAQCR+DEltPckfQ9aw44TZo1MhMXPTwVhXMKArcYzRRwArW1tdxNXyk1Fu3sGNgjJdvJViIQCgRCJ1Lz/ytnl668FRf/dTPi8/pAd+Ao0m79FKsfKLTkz6zGp7eehSeylwvKqQnuOHkRJi59DJfbTt7wxYBOzl6OO93+PfVcKMh7Ds5QuPx88/HWL4FVh/gx1+UDr1zEP2bFgljRINauv2ow/v3MZK8TtxvNKP/DNzCc1nJ9Yi8eiJR7x7v1Z3dz2PHb/GHDfTMyiL2NZ46gYfkTMJTyvrMWd9EtiL3UUklJgC2NjY1clJhUGos+YHdL5d7YcT12B8/xGKTcfSb/xEOAHXVkd48dU5CIxzqyRO4EivfuRv/+A6lQkNw3WqT+bd/6K0aPHU+FgkS6P45mbfrPNi5qs+5kg5O1E24sxKVPTEdytj3VhQTc4T73HTq4HyNlXCiIiZlM1JRaYyc8WAoOOTcWhVddXe2W9kTOPpNv4iHAUjaw5phezRfrQkrUZGC0xzZj3fr9QN5UzJg4CPHW1IjazXh67ivo+8Jy3GBPF9IhS67S+cmbbMWCXAVKt6PlXHTnCcy2CqGWPJuuR9J92cBQ6vvxfmDhN7zHiWrg2B38469/OIW5t/G5MpMTVdjy/VXcT2+t4YNiaN4r5l8OC0Pfz2YhPN57fzEzNmtquIhN3UF79Gn0pFlIuO6vnZrNjifX1DjnJup0kAg6sPx6jvncRGASmUAEiAARIAIBIsCOWzkeOwrQtDQNERBEgH02osrnglCJolPdqQYuanPTa1ud7IlNjeYKCU27d5Io7BRqhNyvPxI1hV4J1I8IEAFfCIScqNkhHBYJb6//IogjJ2yut3QdZBc42TMe82Vywub3trnHuOTYFLRoiHaqawWGvQHojDyAT2YD5/fnUtlhzLTPcPJ0I/c8i9RkEZvemqGsEeW3fg0Wtcla0vyRiL/OuaiJlBC3G/XQrFiM1m2WpKNcvtCpSLr16Q7dYPn96uvrpeQqZys7/uFYsEdyDpDBRIAIEAEiQASIABEgAgEjsHftQS5q8/ivfLSPtQ2dPgiXPD4Ngybbi5UGbFGayGcCJGr6jIwGEAEiIIAAiZoCIFEX8RC4/WvgE0sKnSuHAm9dytv2yOKtePWdfdxjllOT5dbsqNU8twXN645zXSIyY5C1/HLxOOmnJdqV/0LzTx/bRisHjUTywhcQprJXqXWcmkRNP0HTMCJABIgAESACRIAIEAFRETAZTFzUJhM3DW2WCAiLhSxic+aSC6FQ+hi9IioPpW+MT6JmySo88EaRzemCBUsxb4g3BnVY/9JirDvl/LrXMfVFWPrUKmDmw1g02blQqacVQuH4ufSvLvIglAmQqBnKuy9B31ceBBZ8xRseHQmU3sU/3ri5HLPm8WfTWfXzLd9dhX59Yr162LajEpUP/Gh7Pe1vkxA9pa8EiTib3PTNO2j88j+2JyPSs5F0+1JEpPVx841ETclvNzlABIgAESACRIAIEAEi4EDg5LZSTtzc/fl+Jy4ZuWm4+G9TMfZ3I4lXDxEQLGpygmYpZjx0N6YlAXD93c1+XtQsm9GR8GkfVLxqEZZvBtJJ1OyhK4GWJQKBJUCiZmB50mzdTKBRDwx7HWjS8wstvwK4NId/fO7la1B8oI57/PSjE7DgxvwOram4fz10u6q4PurRGch4xh7dyQoFlZWdRl6+9CootmxaBc3H/7T5HhYdj+TbnoNy4AgnHr6ImlWblmHpmpOW8dn2DxmeCFvufvJkrW0S5j07Gx5p+ni3NBSOn7NCQayAU/8BAhP8dvP7jqYPLQLHjx1BTCwVCgqtXRePt/v27kH2gAGIjY0Tj1FkScgQ+G3bVhSOGUt5NWWw40VvbOeiNmuPO6daGn3tcFyx+AKkDuo8Qi+YGNraWlFy8CBGjCoM5rJBXUuYqMkLlDsLnaMoOSESC/HMbMsXPyfLj2D5/a8CHUZzWgYwgXQdUIAiVLms4Q1GKERq1tfVoaa6CoOH5gb1mqDFiAAjQIWC6DoIOQJ3rQM+5E+a47Ic4P0r+MdLXtiJ5/69i3t83uQsfPbuhR2yafr6GGqftycW7/XKDCgHs9uBfDObTAhXSPOYStuu9WhY/g+06+2VzZPmL4F6lF24FSpq8oJmH5so6fq7G2ROpKzEDG8ipssAX++WhoKoGXJvanKYCBABImAhYDQaERERQTyIQI8QYJ+NIiMje2RtWjTwBBpKNVzU5oZX7AU12SqqOBUuevhcXPDAlMAv2oUZ5f73T5CoyX2P+A2F1ihNC0/u+8fOMVh01ySkuzFmouZXyHIZ474V1n5zgQ/chVNvWxcKoib33ZcKpXXh3UtDe5JASEdqVm//FP/btA87as7CY0/OQFrZfhxNyseg6J7cElq7MwJrDwO//x/fKzIcqLyHf7xjdzUuuOoL2/CNX85C/lC7SOk6Uz+VQQAAIABJREFUb3ubEeV/+AaG8ibupbjLcpD8p7GdLS+Z1/WHd6Dhgydgqquw2Rw/5z7ETLma+12YqOnpzqfnO6i2RbgjIvAemelI0I+7pSRqSuYSJEOJABEgAkSACBABItDjBIq/OMRFbR77xTnpIisgdOkT0zHkPDoZE4xNEiRqevse0dH3Cw+nxNzzaTp+f4HHaFBvDEJF1AzGNUBrEIHuIBCioqYW3/51Ku5cCQwaCBzt+yCK3pyB/Y+chTtVb2L7386Cqjto05wBIdBqBIa/DtS18dO9fRkwy5I4+rLrv8LmbZXc848sGo0/L+w4b07DO3uhWcGHfYYpwtF31ZUIY8k6ZdIMZ45C8+GTMJyyVFdi4u1FtyD20j8IEzW9fIDo8AgIJ1RmeLmT6gjWv7ulJGrK5OIkN4gAESACRIAIEAEiECQCZpPZVkhI32JwWnXKHydg1j8vglJG3wGChNWnZbpN1HS1wlJkyFHYdP7u0kmAhst8JGr6tM3UmQgEnUBoipoHXsG0K3Zg/vdv4obqJRjyWg6K3pyDNO55DZYefhDyzWYS9GusWxa85zvg/b381BcMAD6+kn+87PW9+Ps/t3OPxxWm45tPLeXRvVhhOKHBmQVf215N+sMoxM+RVy4Rk6YGmhWLodu/2eZn9NkzEX31faivd84z5IrJ21GPjo6AOOffZDN6yqfp/91SEjW75S1FkxIBIkAEiAARIAJEQPYETv12hova3LXSksvK4nHqwGRc/Nh5mHAjfQvsrosgaKImAMfvKnA7uk6iZnftMc1LBHqCQGiKmtuXYMj1wMdMvGSPSdTsiWuvS2t+eQSYt9Y+Rd29/ONDRxpw9kWf2174+pNLMX60e+YVx8Vrnt6M5h/4IjgRWbHIevcyNGq1XMLa3PxhXbJTLIPbTUZO2Gzdahdww/PORtjVf+3QRH9ETdcJ+ZyZzsJmV+6WhoKoyQoFtbW1Ibv/ALFcQmRHCBE4fuwoYmNjkZaeEUJek6tiIXBgXzH6ZfdHTGysWEwiO0KIwK6dv2HEyEIqFBQCe775rd+wbsnPqDnKFxm1tpFX5uOKpy4Aq5YezKZra8PhkoMoGDEqmMsGdS1BoqZfOTXd3bB/h8nAuvtfRbFXTzsoZmoZEwqRmvV1taitrUHO4KFBvSZoMSLACFChIH+ug/p1WDT1XpTe/CaWjliHae/kYPWTg7Dur7fi7cznUfSvGYj3Z14aEzQCehMw8k2gsplf8tWLgGstxc6vnf8dvv+5lHv+T7cNx6P3d5wns3XLGVQ9ssFme9pjkxE9uQ/0ej2USmXQfArGQtpVL6L5x/9ySxnNQHPmECTd/CTClGqPywdC1ASc74a6z+nb3dJQEDXZZlCy7mC8I2gNTwSkXCSNdlT6BOT4b6/0dyV0PNDpdFCpKAlVqOy45kwjF7X5879/dXI5QhWBi/82FTMenhpUFHK//gSJmvBcyZwFRKxLd66I3tHmdFwt3bfvHqEganLfDalQX1Df77RY4AiEZqQmAN3et7Bg/hL86nD6Nn7Sg3hj2XwUkqIZuCusG2e6fz3wFl/sHOf2Az7n69/grQ8P4i+P8Uet84YkYdNXszq1ouKe76HbV8P1ixrfC+mLz+10jFQ7NH37Lhr/9xonamoMZoQn90LiTU8gIqWXu0v+5NR0m8Xxg0MdlnfxbmmoiJpSvb7IbiJABIgAESACRIAISInAvq9KOHHz6Cb+5Ja1ZY/vg8ufPB+5F+RIyR3R2ipM1LQcHV/Tx1501PX7iKUwUPqCpZjH6iqUrMJyzOYfs+Yhp6YzFBI1RXuRkGFEwA8CIStqcqxMOmi1Oh6bQoX4eLoz68c11GNDvj0OXGc/ac5VQWfV0EvPNGHUuZ+ivZ037dN3LsS0c7I6tLNxzWHU/fs3W5/er1+MyAEJPeZbdy/cUrQatSue5kRNrqmikXTj3xGZnee8tMcjIPwHgbIZlg8SnRrr+Y6rfZhvHyxI1OwUOHUgAkSACBABIkAEiAAR8IEA+97AhM11T/0EfbNzIaHJt43DzGdmICrB88kmH5YJ6a5CRU0GyTlHv8sRcQ+i5gNvFDmwzcaMh+7GtCRvuH377hEqkZohfXGS85ImENqipqS3joxnmuWoN4HTWp7FsguBuQX841vu+glrvj7OPb51Xh6eeWxih8DMTXquYJCpppXrF3vhACT9cTTCZVwFUbv9e5x+70m061psbBKufwiqYWc7seKOb5TNtlUzdz0+zn/osN9NLV61Cpg9G5atgKecms6b4dsHCxI16b1PBIgAESACRIAIEAEi0B0ESneWc+Lmjk+dszAmZsXj0iem46xbxnTHsiExpy+ippiAkKgppt0gW4iAO4HQFTVNWhzduQ/VlkBNO5p05E8aRDk1JfJuefBH4D87eWPP7gN8cQ3/+OPPj+CO+zdyj/tmxWLrd1dBqQzv0Kv613eh8dODsAR4cn3ZUfTE+SOhHJgoESLCzTQYDKjauRGalS/CXF9uGxh72UJET3SuGs8Lk5Yu/ewCJ3vGXdR06Ms6uPR3t5BETVcmVZUVXKEgViyDGhEINoETx49xhYJS0zoushZsu2i90CBwcP8+9M3ORkwMFQoKjR0Xl5d7d+/kCrWEhYWJyzCyJugEfn1nBxe1WX3EuZDQsEuGcFGbvQsCW0yP5dM8UnIIw4aPCLqvwVqQRM1gkfZ9nYb6Oq5Q0KAc6xl+3+egEUTAXwJnyvh6KL2z+vg1RWiKmqZSfHrHDDy8HkjLG4S0CEd2M/HYqvko9AsnDQo2gfUngKtX2VctvQtgwZX1DTqMmfYZNFo99+I7/z4PV1zUsUBU88yvaP7+hJsL4Qkq9HrxfERkxQXbvW5dj4ma9fX1MFadhPbzZTCePmRbL+a86xAzfW63ru/v5KESqWk0GBARGekvJhpHBPwmwP42RNK15zc/Gtg1Am1trVCro7o2CY0mAn4SaGlpAfucQY0IMALaiiYuavOnZdY7+3Yulzw+DZc8Ni2goFpbWxAVJd/rr729HdXV1QFlFozJoqKiEBcnr++BnrjpdTooqVBaMC4pWsOFACuQC7QjPFzhF5vQFDV3PY/hc/bj0Z/exJyOUy36BZUGBZfA2LeBYw38ms9OB+aP5B/f9ddNWPHZYe7xdbNz8PI/z/FqmOFYA87c9o3X12PP74+UBzo+wh5cr7u+mlXUZDOZmxqg/fxF6A9ts00cNXYG4mbd1fWFAjxDqIiaAcZG0xEBIkAEiAARIAJEgAj4QWD/N4e5qM2jG50LCWWNzMTMJRci/2KKbhOKVaPRgEWlSqklJiZCqVRKyWSylQiEFIEQFjV1eP/wgxSRKYPL/ZGfgVcsNX7G9gK+vZ536ot1J3HTH9dzj5MSVdjy3VVISfJcDMq1UJArFpZbs++aq2RAy+6C2xEQs5mL2Gzb+b2tkzJ3PBLnPioqv9mxWIqiENWWkDFEgAgQASJABIgAEZA9ge+e3oBvnvoZukZnUe7s+WO4I+kxKfKNsgzU5rLvHw0NDWA/pdAomEIKu0Q2hjqB0BQ1Tfvx6iV3QPP3dfjrRKp4LvU3wYbTwKxP7V4cvQNIUgN6gxnjz1+J02VN3IsvPT0Zv7t6sEd3tSsPof41S3JODz3CIsLR++1LEdErRuq4nOxnHyr0ev6IvrU1ff0WWorsZeUjsgYjaf4ShCnFUfExNTUV4eEd50eV1SaRM0SACBABIkAEiAARIAKiIFC2u4KL2tzxiXMhodjUaFy++AJM+sM4UdgpZiPYUdPW1lawU2PsSLoYm0KhgEql4v6jRgSIgLgJhKao+f8VsUtXzMO0x9zzowDz8TFFcIr7qvVg3VnvAYdq+RcWTwUWjuYf//WJLXjj/f3c48tmZOO9lz3nvmnbU4XKRXxUp+fG/sENQ8I1eYi/Jhcsz6YcGrtLyvJq8nks7K1lw2do+vZd2xPhielIvHkxIlJ69ajb8fHxYBUI5d6qqyq5QkF9+2XL3VXyT4QETp44jpiYGCoUJMK9CQWTDh08gL59+yE6Rl43EUNh7+TgY/He3RhWMIIKBclhM7vZh1/f3YFvl2xAVUmN00p5F+ZwUZt9Rvn2mZkdyT5+9Ahy84d1s+U0PRFwJ9BQX4+6uloMHJRDeIhA0AmUnynj1uzV27/ckKEpap78ANeevwTxi17G/OGu4hRVPw/6VRyABf++EXjRkg5yZDrwo6XGzY+bynD177/lVoiMCMeW769Cdh/PFVWr/1GEFhb22UljR9GZsJlwXT6gkH51THaH1Hq31NH11q1fQ7vyX7anWKRm4vwlUPYP/octFpnJknRHRDhV9epsqyT7utlkgtFopGTdkt1BaRvOvlix3FFU/Vfa+yhV65ubm6jyuVQ3TwZ2NzU2IjYECoLIYKtE4UJjVTMXtfnTi+6BMhc9MhWX/eN8n+xsampEbKz8C9L4BIU6B42A3AtVBQ0kLeQzARa1zek1fhYqDU1Rc/sSDLkeFJHp8+Um3gG/lAKXfWK37+DtQLolrc3kS1bjQEk99+KSv03AH27K9+hIu7kdtc9ucauAHndZDtr214AVE3JsEanRnLgZd6V8k4O37f4JDR8+ifZW/gg/a+wounrUeeK9GMgyIkAEiAARIAJEgAgQASIQJAIH1h3GuiUbcOTn404rZualcVGbwy/PDZIltAwRIAJEIPQIhKaoWb8Oi6auxdSfXsblSaG36XL1+NwPgL1VvHePnQP8yZLS5h/P/YYXXtvDPT91cm+sfHdGhwgMZY0wljYiLDoS6uFpXN92UzsaPz+ExrVHYCy3C3zstch+8Ui4Ng8xFw6QJVr90V3QfLgYxmp7FGv8nPsQM+VqWfpLThEBIkAEiAARIAJEgAgQAV8JfPfMBu5IequmzWnohJsKMeuZGYjL8HxazNd1qD8RIAJEgAjYCYSmqHlyHRbd90d8q7sCN0zrA+cD6MMw554Z6ENXieQILC4Clm7hzc5PBTbdyD/euqMKF1/zpc2fDV/MwrBc/9Rss1YH7ZrDaFpzGCaNc+VDVW4K4q/NQ/Rk+V09xooT0KxYDP3xvTaOcRfdgthL/yC564QMFhcBdtyApT9gx+3F2thRCJbL1d8jEWL1i+wiAkSACBABIkAEAkugbE8Fvl3yM377yP6Zma2gilNh1tMX4pw7JgR2QZqNCBABIhDiBEJT1Nz1FmY9scbL1s/EY6vmozDELwwpur/1DHDRR3bLd98K9I3nf59x9RfYvquae/zwvaNx7x0jO3SxuakJFRVnMCjH89FyY0UTGtccQePaw2jXm5zmihqTifhr8qAenSFFjF5tNjc1QPPhk2gr3mTrE332TCRc/6Cs/BSDM9VVVdDrdcjq01cM5nSbDawYklar7bb5Az1xqBSqOn3qJFcoKDklNdAIaT4i0CmBIyWH0LtPH0RHU6GgTmFRh4ATOLC/GHn5BQGflyYMPQJb3t/JRW1WHuS/f1jbkGkDuajNfmOdC2LodTqcOH4MQ3LzQg8WedzjBDQNDaivr0X/AYN63BYyIPQIVJSf4ZzO7NXbL+dDU9T0CxUNkgKB6R8COyt5Sx88G7h/Iv/4+Vd2Y/HzO7jHY0elYd1nl3XqjpBk8fpjDWhaexiNXx51my/6nL5IuCYXytyUTteSSof2djO0K55Cy69f2ExWFUxG8m3PScUFSdjJohaNBgPUUVGSsNcfI1mBqpqaGrCfUmmsYFVqqvyFvpaWFqhUKigUCqlsDdkpIwKNWi3i4i13JGXkF7kiDQLsi31CYqI0jCUrRU+gqbqZi9pc/69f3Gy98K9TcMWSC23Ptza0oUXfjJR0+XxvCNYGle+rQsWBaqhilRg6fSAUkfT5xR/2LKgnJpZSJPjDjsZ0jYBer+cmYIVK/WmhI2qadNBqdVDFx0MF/rHnpkJ8kmtFdH/Q0pieIPDMZoD9x1pOMrD19/zjfQfrMeWy1TaTvvr4UkwYkx4wE3X7aqBdXYKWn065zRk7YyDir8tDZB/5VDPUrn4JzT98aPM1sl8eUu5+BWEq+YpwAbtYaCKOgNSiNK3blpCQwAl+1IgAESACRIAIEAEiIITAwe+OcFGbJT8ec+qelpOMvBmDseFlS/4sALkX5HBV0/tPkF86KyGsfOljMpjw/o2fuR31n/feVZhwI5279IUl9SUCUiYQOqJmxadYcM46XLjxTcwpZdXP3/Kyb/OpKrqEr+idFcD0FXYHtt0CDLLccJ990zr8XMSHNv/ptuF49P6xAfe0dWs5dyS9dQu/jmOLv3II4m8YBkWCPASRpu+Wo3HtyzYXFUmZSL7r3zDXnoGxuhRhMfFQD5tEQmfArzJ5TChVUTNUjqDL4yojL4gAESACRIAIiIfA989u5MTNlvpWzqgwVozUg3kRqgj8ecOtyB5PwmZHu/fmVSuwa9V+j10Wfnkjhl3iOY2YeK4IsoQIEIFAEAgdUZMiNQNxvUhiDpZXk+XXZG3RBODhSfzj/7y7Hw89yd8JzR2ciKKvr+w2f5p/PsUdS2/b45xHJywynCsmlDi3AFCwjzLSbi2b10Kz4imbE+0IQ5jLx7PEm/6OqLEdV5yXNgWy3h8CJGr6Q43GEAEiQASIABEgAlImcKa4khM2t6/Y3aEbqYOSMfb6EVyaHu7TdXs7uIw93E/2IMzymP1o5x6z5/jH/HPWx2wh5+ctgqrTnBZzLM95H+uPPbztzr7Y7bT7YvfR7ovjWN5NNk9rfStO/eYeRGKFOnT6INz1/c1SvlTIdiJABAQSCB1RU7sTH769D/m3zEUhpWoSeHlIsxurgM4qobOWnQDsnM8/PnG6EWPO+8zm1CdvX4jpU5yTdFtfbG5uRlVlBQYM7Fqy5Kavj3GRm/oj9U4wwxNUSLg2D/FzcqUJ2cHqtr0boPlwMUzNGu6Os6eWcs9rUA4aJXlfg+VAbU01dDodemfJ9w69L6Jm1aZlWLrmpAV/NmY8dDemJQnZjSNYfv+rKD5rIZ6ZnWMfUF+EpU+tQpX1GdfXO5g6FCI1S0+f4goFJSVTXi8hVxn1CSyBo0cOo3dWFqKiogM7Mc1GBAQQKDl0EEOGSv+zmQBXqUsPE1h571f40UOuTUezLNJlD1sqzeVZXs0X2h5HWLj0g0iCsQNarQYNdXXo139AMJajNYiAE4HKinLu94zMXn6RCR1R0/H4eaZfrGiQRAjsqQKmfmA3tuhGIM9S22Pewh/w1Xd83sv5c/Pwz8ctlYQ8+KbRNCAhITDJ4htXlUC7pgTGM01OK0X0juUqpcdd2jXxtKe3pumL19G47m2vZqgLpyPplsU9baZk1mfJklmhoOgY+Vb/FSpq8oJmH8x7djZYPVrX3zvaVJsY6ihaWgTN9AVLMY87lcQLn1UzH8aiycmdXiOhIGo2NTVxeUMjIyM75UEdiECgCWga6pGQKOiuRaCXpvmIAOrr6pCU3Pm/BYSKCHSVwI5PivH2tR91dRoa3wGBtJwUjJiVh5Gz8jFwUj9i1QEBs9kMViiICvXRZdITBNpa+ZQc/hbJJVGzJ3aN1ux2Apd9AvxSyi9z1zjg7+fwjz/4tAR/epAP4+zTOwZbv7sKKlVwKuS1G83Q/Hc/mtYegamhzYmBMicJ8dfkIua87G5n0x0LNK7+N5p+cFCSXRYJV0UjYd5jUI88tzuWpzklSECYqMkLjrAJkMzROqx/aTF2FnYiQnLiZSXSzypCMeyRmsWrFmG5w+8cupJVeOAN2ITTjnCGgqgpwcuJTCYCRIAIEAEiICkClQer8Y+8F73arIpVYcDEPlxSp7CwMISxgEPupyUTp+U57nfLc/xjvj/XLI+tz3NPOczDHvPzW8ZY17F0tD9vmc5hfvtY321j9rSj3eKXo83tNh+tdjILrT5a7WE2t9a1YMOrWwXv+aDJ2TaBkx3tp0YEiIB8CISYqPk49ucNQlpERxs4E4+tmg+qlybti3zZduDxDbwPvWKBfX/gH9fUtmHs9M/Q2GTgfn/7pfMw8+L+QXXWpNFB+/EB7lh6u87ktLZqRDoSrs9H1FhphRM3fv0mmr56UxBHZU4hWORmVOF0hMdRNI4gaDLsJEjU9CI2ehQmnRjxwmfZjKUoLHYWMdnYdemugigTT79CloBj7SRqyvBiJJeIABEgAkSACPQAgRULVuOXN///S4uHRhW8O9+Q/z3yPdYt/smtoypGCVW8CtryRrfX2LH0ETNzMWJWPkbPKYBCGZzgls69oR5EgAj4SyDERM2XgRuvQH5cR7iGYc49MyDfTHb+XirSGnegFpj0nt3m9TcAozL43xcu2oBP1hzlHl97ZQ5eedYSxhlkF9lRdO2nB9H4xRG3laMm9kbiDQVQ5krjTqLh+F7UPL/AK0Gv1R3T+nICp3r0dERmDQ7yDtByPUlAiKjJHR/fOQaL7pqEdAdjvT1v7eIoeroKoB4FUbcj6d7JkKjZk1cNrU0EiAARIAJEQF4EPAmbc5ZdhnPv8p4iS14EuubNTy9uxmf3fGmbZPgVuZi55EJk5qejZP0xbHl/J7a+v8tSXMl5raS+CZy4yUROVliIGhEgAtIkEGKi5jpcuPFNzJFWEJw0rywRWH3lZ8DPfPpM3FYILDmPf/z5l8dx65/4u3qJCUps+e4qpCarnSxubWlBVVUFsvsP7HZP9Ifrof3sIJrXWwuh2JeMmZ6NhLkFiOzToRLf7TYKWUD7+TI0r1/h1lWR0R+qgskwlGyH4fRBr1OFKaMQNZoJnOdDlRfaH+Tq6mqha2tDr96eC1kJ2Q+x9+kuUdNV8HQTMbnozyIU2I6081Gd607B4Tnv9EJB1DxTVoqo6GgkJUnjporYr3WyzzcCJ44dRWbvLKjVzv8u+zYL9SYC/hE4crgEOYO5hMvUiEDQCFSV1ODUzjI0aOsx+dqzoI5XBW1tuSzUUtcKVazSY+Sl2WTGtg93c+LmoR/4wBbXlj0uixM4R83OR0ZumlywCPajsVGLhvp69O0nzVRogh116NjezhIZiLPZUkiI07yAW1VdVcnNmZZuiULzcQUSNX0ERt2lQ+CV34BHfubtTY0CShbyj1tbjRh/wSqcqWjmfl+2ZDJumOMcJcj+yLE/7MFMFt+2qwralQfR+usZN8ixl+cg8abhUCSI+0NOy4ZPofnseZv90edcjfiZf0SYkv9yajh9CPqSbdAd3AZdyTbAbPZ6QTFhk0VwqkdMRXi0+EXdQL4z2tpaYTAYEBcXH8hpRTVXt4iaHo6re8+hyefWBVg19UtQ9hQdP7deIKwCpkql5ooFUSMCwSbAbuokJ6cEe1lajwhwBGqqq5GaFnqCBm2/OAjU1tYgJcVS3VQcJsnOioZSDba8vwtb39+JykM1Hv0bfjk7np6HMdeNgDI6NIomGo0GsEKRiSFQqI99B2lubobJ5JwGTkwXu0KhQFRUFKKjo8VkVrfZ0tLC6zLR0f4VyQ0dUVO7Ex++vQ/5t8xFoXx1gm670KQ48eE6YMK7dsvXXQ+M68X/ft+jm/HOCj5q8NILs/H+K9NE42JLURkaVx1CGyvj7tjCwFVKT7p5BKCwJAAXjdW+G2Kqq+CETf2h7dAd2gpzY73XSSKzcqAeNR3qUechIjO4OVB994xGCCEgRNT0VsDHc05Ne8Sl5/WZeHk3pnlK42opKjTDUmG9I/tDIVJTyP5RHyJABIgAESACRIAISJnAiS2lnLj563s7oW/Wu7kSmxaDkbPyuAjOYZdQBLeU99pqe0tLCyfeSqUxYTMuLrSCe/zZm9ARNf2hQ2MkT+DqVcD6E7wbvx8BPH8+//jbH0/j+gXfc48jFGHY8v1V6N9XXH8wmr89Du3qErDj6Y4tLCYSCdfmcQWF5NLajXro9v/KR3Ee2g5jxXGvroXHJnJFhtSF06AcPEYuCELOD0GiJic2/oZCJzHSXgRonoDPl50XFQKE9LFuEImaIXepksNEgAgQASJABIiAzAnsWrmPi+Dcu/aAR0+zRmRi+Mw8jLmmAL0K/DsiK3OEonePncSsqanxmF9VzMYnJycjIqLDStdiNj8otpGoGRTMtEhPEfjPTuDBH/nV45XAiTvtlkycsQqHj2q4J556ZAJu+704RcLGz0vQuOYwDGXOFfwi0mMQf10u4i6XX4Ed/bE9tmPq+qO7Orx81CPO5XJxqgrOQZgqqqcuNVrXRwKCRE1YBMey2bZiQa45M7nf1/TBPC9Rlm6CZX0R1ldPwjSLINrZeFe3SNT0caOpOxEgAkSACBABIkAEJEKgsbIJv320lyswdHqHe0ow5kbehTmcwDl+7ijKfyqRfWVm6vV6NDQ0SMhi3lQWqckiNql5J0CiJl0dsiZwrAEY+7bdxbVzgMl9+d8fe3ob/v1mMff43Em9seq9GbaOba2tqK6uElWyZM2H+6Bdcxjm+janPVP2T0D87/IRc548EzubqkuhO/ArdCXboTu4Fe26Fq/XbGR2PqJGnw/18ClQpPWR7LVdX18HvU6HjExLvgTJeuLdcKGiJpuBEyY3W+bqZxc42TOdiZKeRM2lT62CLbmDy3ydoQ4FUbO8/AyXwychIbEzHPQ6EQg4gVMnjiOjV2/K6RpwsjShEALHjx3FgIFUBVkIK+oTWAImkxGnT51C/wHdX6Q0sJbLd7bSXeW2AkONVe5HlllBp5Gz8jFyNqugnidpEE2NjdBoGpDVx/JFWdLeeDZep9NBo+EDmqTUYmNjZZ9bs6ammtuS1FT/clqTqCmlK5ps9YvA9auBdcf4oTcMA16yaJdFWytwxe++ts358/9moiCPr/bLEgczYcnfN5ZfhgoY1G4wo+HdPVzkZrvOObmxalgqVyk9amymgJmk2cXc1gLdviLbMXVTrec7qMw7RVIGd0SdFRpSDhopKYdbmpu5QkEJifIVlXwRNcW0eaEgajY01EOtUkNNd4XFdOmFjC2sUEtKagrCwsJDxmdyVDwEKisrkJFDKuyrAAAgAElEQVQh389R4iFNlngiUFVZifQMOtosxqtj/9cl3PH03z7a49G89CGpXP7NMdePQJ9R0gtKYN87WAV0ORfqI1FTjO8s3iZ27bHmb5FcEjXFu7dkWYAIvL0buO8HfrKoSKDsLvvE06/8H3bt5SvfPfTn0Vj0R2mIXyaNDpp396LxiyNulKLG9ULijcOhzOUFWjk3Fr2pP7gVukPbYDjlOQcO5394OKIKz4d61FSoC84BIkKjkqGY955ETTHvDtlGBIgAESACRIAIdESAFRxhx1lZnj4xtvDwcC7iXa1Wi9E8ydrUUteKnSv3cQWGjm466dGPnCn9uerpE28ajehkOjYsls32RdTkT4JZ97eDYqNuzh3B8vtfRfFZC/HM7BzuVee5XAY49PPGKRQiNbt6jZCo2VWCNF70BE5rgVFvAdbPHCuvAqwntf+5bBeeWbaT82HMyDR8u/Iy0fvjaKDhTCM07xej+Qf3f1Rjzu2HhN8PR2QfcRVA6i7ArLiQbt8vtmPqMDtHsjquq8wpRFThNC4PpyKZIjK6a086mpdEzZ6gTmsSASJABIgAESACXSFgNpu5vHxGo7Er0wRtLFVP7j7U5fuqsOOTvdj6/i7UnnAu7MpWjVBFYMTMXIy+ZjhGXTWs+wyhmQURECpquqa26izVlePiNgGzM7HSYzFUz26QqNn59pKo2Tkj6iEDAvPWAl9aghqvzgVev4R3andxDabN+p/Nwy8/ugQTx0rv2If+cB00y/ehZXOZ227FXjwQifNHQpGgksFOCnPB3KKFbu8m6A5ugb5kO0zaWq8DI9L7Qc2qqRdMRmR/+sAhjHDXe7EvA3V1dV2fKMgzpKSkQKFQBHlVWo4IEAEiQASIABEQAwGtVgt2Y1ZKLRRS5/T0fhz6/ii2/3cPV2DIbDS7mZOcncjl3xw3dyT6jc3qaXNDcn1hoiYfaYkFSzHPUlQUqMP6lxZjZ+HDWDS5g5OQnFBZifSzilAMe6SmJ9huOf872BESNTu/XEnU7JwR9ZABgff3Avd8xzsSEQ5U3WN3auYN32DTlnLuiT/dNgKP3j8GOl0bWF4vqSVLbttViYYP9kG321YGxeZo/DW5SLplJKAIk8GO+uYCV2ho/2bumLqx3JJg1cMUrHo6X2joHC6KE2E9w0rT0AC9Xoe0dOkJ7L7sjNS+GLAjXOyLgdxbVWUF1OooxCckyN1V8k+EBEpPn+KKpEVGUpoQEW6P7E06dfIE+mX3l72f5KD/BKqrq7vlyLnZZEJFRTl6ZwW+0GWofH7xf1cDN7JNq8Pu1fu5AkMHv3VPE8ZW6j+hDxe5OeGm0YhLjwnc4l2YqaWlGVqNBpm9endhFnEPFSRqlqzCA28A856djQIHdzoXIXnhs2zGUhQWL8LyjkRNH6I0mQmhIGrW1vLpAFNSUv26iEjU9AsbDZIagfImYPRbgLW2zoqZwEWW4pYvv1WMR5ds41wampOIX765EkajAXW1tUiXaLL4lqJSaD7cDxbB6djCVBFIuCEfCdfnS20LA2avsewwWvduhOHQNuiO8KkHvDVV3kSoR57L5eEMT/Dvj6w/hjc1NXKFgpKS5J8XVSrCZigd36qrreGKBEVHi+ODtj/vIRojXQJMVE9NSwfLB0eNCASbQEX5GVl/qQ82T7mtx/JnMlGzu1pVVSXSu+GGtlKpRKKMi0921350dd7KQzXYs3o/V2CoYr97wAmbn1VNZ8WFxlw7vKvLdWk8C+hhn8nT0tK7NI+YBwsRNbnj4zvHYNFdk+BIwtvzVn8dRc/OBNDOXndlGAqiplbLV6WPj/cvoIJETTG/88i2gBL4/f+AtYf5Ka8YArxrSZ955JgGEy5cZVvr47cuwPnnBv4uaUCdEThZ07fHof3vfhhKG51GKJLVSJg7DHGXDxY4kzy7sWPpuuJNXBQnO6Zubm3y6mhE7xxEjZoK1bDJiOyXK08gPeSVyWQCy1El1saOm5PAItbdIbuIABEgAkSACASHQHeLmt3lBYma3UVW+LyHfzqOXav2Y8t7O8CiOV1bXEYsRl2Zjwk3FaL/xL7CJ6aeggl0l6jpKnh2LFqy4+1fIeuhuzEtSZjpoSBqCiPhvReJml0lSOMlQ2DFPuDOdXZz6+61P/7dH77HuvWnuSfmz83DPx+fKBm/hBja+HkJNB8dgKmu1ak7KyKUcGMBYqyVk4RMJuM+bcWb0LZ3I5+Hs8Y9P6nV9fDYJKhHToVq+GSoh02SMRFyjQgQASJABIgAESACRIAR8EnU5I6xFtnAFTjl6HPlyR9dXXfK+XnvY9wrLHe0QyRqiuf6NbQasHv1Aez8tBi7P9/v0bA+o3ph9DUF3PH0hN6hUfA1GDvULaKmh+PqHYmanUV8euJAombnVweJmp0zoh4yIVDdwh9BbzbwDr13OWANVHz3v4ew6G+/cM9n9YrB1u+uglotv2Igmg/2QfPxAbS3OVdsVA5JRuLNIxA1liqBWy93w8n9YCKn/sCv0J/0/KHD2lc1fArUTOBkx9TjBN52k8n7itwgAlIm0NraCvafmCOFWW7J6OhoyjEp5QuNbCcCREAWBASLmpzQUYoZ1mgs19/daNjz8dmLk3hHJrjCsmUKEjXFefnVHKvDntUH8NtHe3FyW6lHI/MvGoxxc0dh3A0jxemEhKwSImrCp5yanm9G2JFk2/8GcE8KLDjkwpREzc4vMhI1O2dEPWREYMFXwMqDvEMXDQRWzOIfl1e2YPz5K9HSyot9/3l+MiaNjUav3jKsTmc0o/6tPdB+ZgHhsL/qwgyumJAyV/65HH25rE31ldwxdU7kLNmOdqNFGfcwCaugziqps0JDkVk5vixj68sSdRsMeqSkpvk1ngYRga4QqKmugkqtRlycvIsiNTY2coKmVBrLh8a+mMq9nSkr5fJZR0REyN1V8k+EBFihqj59+4nQMjJJDASEiZqehYvOj6S+irarFmHBxE4KtfhQYdnKjERNMVw9HdtwrOgkF8G5/cPd0JQ7pw1jI6MS1Si8mkVvFmLQ5OyAO9Ta0gKW15AV6pNrEyRqeizi49tNB6/vdR8LBFn3IRREzfp6vg6Iv/UkSNSU67uW/PJI4JMDwO1f219yPIK+4J6fseoLvjL21VcMxN/vHyzrZPFmjQ71b+1G09fu1cBjpvRFws0jwI6nU3MhYDJy4qaueCPa9m+BWctXa/PUFEmZUA0/h4viVOVOEIyyUauFnomaflaAE7wQdSQCHgjUVFdDHaVGbKx83/96vR4NDQ2S2n8m8iUny/+GU/mZMqSlZ5CoKamrUz7GlpWeRlYfymcnnx0NrCeCRE0vwkXHx075PHsJC+bgiiEdiUo+VFh2cJ1EzcBeB905m9lo5sRNVmCIVVD31DJy0zD2dyMw8aZCJPVLDIg57CYvC6rIyJTvqT1Boub/6wCcKFk221YsyPW9y0dK93GrkG7dCG+ipj9Hz9mcoSBqNtTXc/gSk/w78UiiZkD+DNAkUiFQ3waMfRtgP1l7/RLgakvNl0/XHsPt9/7MPa9UhuOma4fi8ov6Y9IE+f5xZ74ayhrR8NZutGx0P/YQe/FAJM4fCUWCSipbHHQ79cf28Hk49/8Cw5mj3tcPV0A94lxe4GTH1KO9CEYmA0z1Vdwx9jBVdND9oQWJQCgQaGpqQktLi+RcTUlJAStcRY0IEAEiQASCT0CQqOnl+Kq3Y62cF5wQugqO9bE95dP0pcKyIx0SNYN/rQRixfrTGu54+q6V+3D45+Mepxxy3kAuepP9R61jAkJFTTYL917bbJmvn13gZM/4K2r6WvXc6k0oiJpdvXZJ1OwqQRovOQILvwY+PsCbPa0/8Nls/vHGzeWYfeM3MLc7u3THLQX4x0PjJOenrwbrSuo4cbNtR6Xb0Phrcrlj6VCE+TptSPU31pRCt9d+TL0j55WDRkJVwOfhjMjsz9LPQ/Pxs2jZtMo2TD36fCRcfS/C4+QfnRVSFwo52+MEpHb03AqMRWrSsewev3zIACJABEKUQLeJmq48LUWGHIVN3yosO09Ioqb0L9iTW0u5CM4dn+xFzVH+qK5ji4yKxJhrh3Pi5uCpA6TvcDd44Iuo2Q3L+z0liZqdoyNRs3NG1ENmBFYdBG79yu5UzZ+B8DBgyLgVqK3XefT22b+fhVtusIR0yoyHqzttOyu5Y+n6Qy7/YCrCkHjTcCRcny9zAoFxr13fira97Jj6JrTt+wXtre75cawrKdL6ACYTTHXlbotHZA1G2l/eBcIpOquznWndvBYt276BuaEK4cmZiBp3MaInXNrZMHo9BAmQqBmCm04uEwEiQAS6SCBooqY1GmznGP4IrI8Vll3dJFGzixsvsuF71rDj6Qew/b97YNQ5F39lpqYMSML4eaM4gTN1IAVGWLePRE2RXcgBNIdEzQDCpKmkQaBJD4x9B6hq5u399wwg9tQJ3HzXj14dGFmQivWrL5eGgwGysmVTKRre3g3DaWcxLjxOicSbhyPOWjo+QOvJfRr94R1oK97IRXIaq0/75K4y/yxE5Z8NsGOn4QqEMYFTYfnJHodHIMzlNXu/CPsYNtbSj3udexxhm89xbkBaUbmaT/6Jlo32KFcr4Jjzrkf87D/5xDvUO9fW1kCtjkJMTIxsUQgXNV0qW7ocQeoQkOU4IWY+jEWT7V8qnI40WSZId+njbd5QiNSsqChHWlo6HbOX7btP3I6xnK6yLBIpbuySsU6QqOlXTk0eQVVlBVcojXvM8vZxomYeil9ajHWnvGFyrbDs3o9ETclcYj4Zqq1o4nJvsgjOA+sOexw76Jz+nLjJ8m+GR4R7nb+trQ0sp39aerpPNkipsxTzqTO+cXFxiIqKkhJqn23Vavg89/EJ/uWIJVHTZ+Q0QA4E7voW+LCY92RyH+ACTTEef2abV9diYyJxcvdcObjusw9N646h4Z29MNU6VwmOyIxB4i0jEHNe4Cvw+WykxAYYK0/yhYb2boL+6C4B1jOB0SUvgoBRXeoSHo6wcIsg6iaEWoVVZ8HUUWgNU/Cv2cVTBxFWYRFSXcRZu+BqF1o5AdepX4SToMteN5zch6YfPvTqbtLtS6EeNqlLOEJpcFVlJffhKS5evtXPhYmaFkEzayGemZ0DwPX3jq8Kq3jpKliy59elOwudQq+vUBA1WaEW9qU+MjJSKBbqRwQCRuDUyRPol81SwlAjAu4EBImaYEV/XgUWLMW8IfY5Ovvb395uRvmZM+id1Ycb1Fn+vc5ed7SeRE35X82nd5zB7tX7uQjOM3vdU4mxWIXxN/DRm0PPH2QDYmg1YMt7O1FWXA5FTDgmXDcGfQt7yxIYe//W1NSA/ZRSC4XPfnW1tdyWJKek+LU1JGr6hY0GSZ3A/w4DN/3P7sWLfQ/jngc3eXUrOioCp/fOk7rbXbJfu+oQNO8Vw9xicJpHOTgJibeMRNTYTBjPNKHp2+MwljYiPEGFqLN6I2psR1Ucu2SSLAa3tzah7vX7oT+yswN/ekDUlAVd3onoiZcj4YaHZeQRudJVAoJETU/FHrxE4LjZw8auAwpQhKpCRwGTF0Z3Oj0n3JtQ+GArnAb1JAJEgAgEl4AwUdNDIRHXf08skfzpVuGzZBWWY7ZdBPWQU9PVUxI1g7v3Ulqt+MtDnLi5e9V+NNe5F0VMzIrnxM1eBRn4eOFatGosFXQtTl6++ALMeOhcKbks2FZW5Z19BpRK44IM4rwUl5WKE0Gwk0TNIECmJcRHoM3IH0E/Y/mb9uQEHf520wqvhiYmqPDRm+djXKF8Q/KF7pJmeTEa3reEuToMihyQCMNxPnTcscVfk4ekBSOFTh+S/VqKPofmo2e8+h7RLxfK7ALAbEK72QSYjVwOTv6xCe0m/if/2OjQz+TUjx9jed1xDBvr8BrMZlntQ1ikCupR50E5ZCxUQ8ZCkcwf7aIWugSEiJqevzB6jsBxJsn6fIWsh+YCH7gKmLyoWTbDOYJH6E6QqCmUFPUjAkSACASegFBRk63MV0g+aTFiEuY9OxsFVpM8iJoPvFHkYHDnR8pJ1Az8/sptxqaaZl7cXH0A+7485JN78z+9HoVXD/NpjFQ6s6P2LS0tMBrd85GKxQeFQsGdmoqOjhaLSaK2g0RNUW8PGdedBP78PfDeHn6F8b2B+VFHcfuiDV6XjIuNxKtLp+Di6f260yxJzN1uMHOV0rUrhf0DmfrARMScT8e5OtrcmqfnwVDmng9HEZeM1Ac/CG4F9PZ2m2BqF0+N/HMWMdT9seV1F6GV7+cgtLqMt4m0DuKs89y8gGsXdB1FXCMn6BpLD8NYWybsvRMWDuWQMZy4qRo6DpHZVPhKGDh59epc1PQWUdlZpKXj6/AQlcmLoo63hYTm02Q7QKKmvK5D8oYIEAFpEfBF1BSTZ3T8XEy70TO2sCPp1uPp7Kh6Z6338Axc/eKlSO6XiMS+CYhQUsHSzpjR6z1HgETNnmNPK/cwga+OAnPX2I048Ueg5EA13llxEMX7axETo8DQwSn44psTqGuwV0V/cckkzJ3jkCSnh/3oyeXNDTquUnrTN8c6NEM1PA2Zz0/vSVNFv7apoRqaj5ZAt+8Xm63KAcORcM39iOhD11tHG2goLUHNMzf6tceRvQdxEZzsP3XeRCCC8vg11NdDpVYhKkq+d4e7S9R0jpzpTAAF4KWYkLeLORREzeqqSqSmpSMsTFrFyvz6A0SDREegsqICGZkUzS+6jRGJQd0tatZUVyM1LS3g3pKoGXCkkp7wwLdHsPav63B6Z7lgP+IzY20CJxM6k/olIKlvApL6JSK5XwLiMmIFz0UdiYArAVakijV/8/mTqEnXVMgSMJiBcW8Dp/j3EJ4+D/hDIf+4rbUV1dVV6NsvG7v21uC2RRtw5JjGxurR+8fiT7cND1l2ro7XLt3aobAZhjC0ox2qvFSohqdCPTwdqoI0hMeSgOTKkhUR0pw6DKMqBhkjzqJrTCCB1q1foWH5E269E29eDNXg0Wgr3gTdviLoiovQbnLOC2sdFB6baDuirsodD0WKPBOld4a0ovwMoqKjkeBnBcLO5hfD690hator1U4Cn6hEgKjJunnK3ekFUiiImqdPneQKBalUKjFcKmRDiBE4cfwY+g8YGGJek7tCCXSnqGkymVBeVoo+/QJfgJNETaE7HDr9fli6CZ/f903AHFYoFZzoaRU73YXPRChj6HtfwIDLbCJ2Q4c1f2/qkKgpswuC3PGNwF/WA29aik+PygDW3+B5/KnSJty+6Gds+a3K1uGP8wvwxIPjfFtQpr21nx1E/X+8V/FmgiYTNt1aeBjUI9J4kXN4GpR5KQhXR8iUErnV3QRM9RVo2/kjzJpqhCdlQD16OhTxqW7L6g5u4QTOtuIimGq8H1tX5hRyR9S5SM6BI7rbfJo/iAQ6FzW9VZ71llPT/Vi5szsu+dQcXyRRM4g7T0sRASJABLpGoK6uTtS5+Dx5x/LyxcZSJF3Xdl5eo6tKavDE0Be8OpWZl4YIVQQaSrVguTkD0aKToyzCZyKS+sY7PWYRnyzykxoR8IcAiZr+UKMxsiHw3XHg2s/t7pQsBFKjPLvX3GLkcm5+9Z016Tdw7ZU5eOXZc2TDw19HTJUtKJ271uvw8HglzFq9oOnDoyOhKkiFegQTOtOhHJKEsIhwQWOpExHwlYCx4rglivOXDivQR2Rk26M4h01CWKTS16Wov4gICBE13SMvrcfFKzHDseCDV7+ERWp6XMfLnKEQqSmiy4RMIQJEgAi4EZBa9WSWyoP928EKj1AjAo4EfnzxF6y85ys3KCNn5WPB57+zPa+tbEJDqYYTOK0/622/888ZWBXeLjZ2rSZ6EDu5qE/uqHsCopO8fFHv4to0XNoESNSU9v6R9QEgMO4d4Gg9P9ETU4A7x3Y86T0PFWH5JyW2Tuefm4XX/zUVCfGhLXI0rTuG2ue2usGLvWQQUv48DmaNDrpDtdCX1Nt+mupaBe2gIlHNRXQqC9KgGpYK1ZBkQeOoExHwhUB7W7NN4GTH1dnvnlpYVBxUQ8bweTjzz4IiNcuXZaivCAgIETUBPvqyaubDWDSZ/c1xFym5HJpls7HoLuuRc0fnPIia9UVYvi8P87j5KKemCC4FMoEIEAEi4DMBJmw2NTWBHUcXc4uIiEBcXBwiI+nYr5j3qSdt2/91CTa9vg2VB/jjv2cvGIfpiyb5ZJLZ1I76Uw2oP82ET178dBU9NeWNPs3prbM6TsUVLmJ5PK3RnUzsdBQ+FZEk4AcEtoQmIVFTQptFpnYPgYd+Al7bwc+dnwpsuhFobzejvq4eySkpHhf9x3O/4YXXLKXTARSOSMVrz01BzsDQDpvXH6rjcmsaShvBojOjJ/VBzDTvuYFM1S1uQqe5SVhEZ0RGDHdknUV0KocmQzkwsXsukB6YlX1YNhoMfidL7gGTZbmk/shOrnATEzhZRKe3xo6ms2rqytwJUA4aKXkWWq0GKqUKKrVa8r54c0CYqMlGOx8rd61U7o+oufSpVbAnMgEKFizFPIG1wEIhUrO2tgYpKe5pI2R7MZJjoiJQXVWFtHQ+Ky41ItARASZoGgyGgAqbtTU1SEkNzN+/8PBwEjPpEhZMwGg0oqmxEYlJSYLH+NKxTavjRE8mfjqLnhr++VItdI32wry+zO3aN6FXnAfhky9oxCI+u6OokbaiCbFp0QhX0OlCf/aupZkPJImOifFnOEjU9AsbDZITgR9PAlettHtUvABIUrSgqqoS2f0HeHX15beK8eiSbbbX+/WJxavPTcHEsRlywhN0X4xljdAdqoO+pM72s11vEmRHZL94Xui0HFuP7BsvaJzYOtXV1UKv0yGzV2gWqhHbfjB7WO5NloOTKzZ0cItXE1nUJhM4WaEhVcFkhEVKr9jJmTNliI6K7rYPtmLYX+GiphistdsQCqImK9TC/vapZSyqi+uqImscCRw9chiDcgYTFCIQdALsZvapUycxcFBO0NemBYlAY6MWDfX1XJHcnmpMGKxjoudpDf/Tw3H3dnPXo6NZrlAmcPIRn+6V3NnzqhhhJzBX/2Udvn92ow3ZhJsKcdW/LqFj8j5eRNVVldyItHT/dBQSNX0ETt3lSWDiu0BJHe/bI5OBe8cL8/OjVUfwx7/Y/5BFR0XgtaVTcOmFPfcPgjDLpdXLcLzBTegU6oFycBIvcualQDkkGZG9KVG6UHbUzzMBVj2dVVHniw1tgrnRkr/CpXuYMgrKIWO4YkNM4IygY+qiuaRI1BTNVpAhRIAIEAEiQASIABHolIDJYEL9aa3tqLv9yLv9uHtzbUun8wjpEJMSzQme3nJ8JvaJx5tX/xe7Vu5zm67f2Czcv+V2hIV7KJIrZHHq4zMBEjV9RkYD5Ejgbz8DL//GezYoCdh2s3Avv/2xlKuMrnEohPOvxZNw47UCzxMKX4p6OhBgR90dc3QaTmgE82F5Oa3H1ll+TkVatOCx1JEIuBIwnNxvEzgNpw95BaTMzueLDQ07G8pBowhkDxKQqqiZkpJCxR568LqhpYkAESACRIAIEAHxEmjVtKH+lOVIuyXPZx33uz3y06gTdgKwQy+ZXtlB0OjlT56PGQ9PFS8omVlGoqbMNpTc8Y/AhlPArM/sY3fMB/r7kB7zt93VXGX0Yye0tkkeWTQGf144wj+DaJTPBNgRdVeh03imSdA8YZHhvMiZn8pVW1cPTUF4knzzCQqCQp38ImDS1EBXvMkichYB7WaP8yiSMrkoTvWws6Fi1dSVdL35BdzPQW1tbdBq7X+v/ZwmqMNY5VomalKTDwGTyQS9Xg+z2fPfiZ72lFWiZQVGqMhIT+8ErU8EiAARIAKBIqA5o3WK+OSPvGstR941YMfgu9oi1REouDwXvYdnIGt4JnoVpCMthz7DdZWrt/EkanYXWZpXcgTOWQ7s4wu/4S8Tgdvz65GYKDxZ8vFTjVi4aAO27bSXgLj95mFY/LDAs+ySIyZ+g81NBugP1TocXa+FqUZYxfXw2EiohqdDZTm2ziI6w+OE5VfpKhmWT9NgNCAmho7Kd5VlT49v2/cL9Nwx9SKY6is8m6OIhHooX2iIO6ae1qdHzW5qaoRKpUJkZHCu955ytqGhgROUpNJYBduoqChRmcvEuECLcpqGeiT48G9vZ0DEKsqxgnAsYlgKjV137PoLhVZXW+u1SGQo+E8+9iyB+vo6JCUl96wRtHpIEmD/nrNCQfEJPkT1yJSUUWe0FDXiIz6teT7Z0Xfr4zY/ihpFRkVaRM4M9CrI4B73GpaO+MzQ+Pe1o8uFfSZizd/PuSRqyvTNSG75TuCJTcALW/lxfePasXr6MQwYOMinibSNeixctBHfrD9lGzfnioF47flzfZqHOncfAVNdG/QltdCX1HPH11lRIrNGWLU9RUoUVAWpUA1NARM5WY7OsKiIgBvLql/q9Tr06p0V8Llpwp4jYCg7wkdx7v8F+mN7vBoS2WcIlEPHQz18co8cUy8rPY3o6GgkJcv7jjKrXMtEJRa1KebGKtjGxsaKrnAO48b4MY6BbCdPHEdGZq+A+suKDsXHi6dwHKuYXF/vORdvIFkGci52DbK/C3JvJYcOYsjQXLm7Sf6JkAD7u3Dy+DHkDBkqQuvIJLkT0Go1XKGgftn95e5qQPxb/69fsOrerwIyF6vGnsUETovQ2bsgAxl5aVDHSa/YqL9AKivKuaHs858/jURNf6jRGFkS2FwGXPoJAHYKLAxIjQbmFQAPng1EhPvm8l1/3YQVnx22DZp2ThbeWjYV8UGK9PPNWuptrGzmjq7zFdd5obO91SgITETvWKjyUqEcmgzVkCRe6IxUCBpLnUKXgLlFyxUZ0u/7hfvZrvcsrIXHMxF9LNQFk6EqYMfUxRWpJ4cdZKJcoIW5QHFhdrFj52Jr7Nh0bW2t2Mzq0J6YmBiw/8TQWOoDsYvprpwo/YEYrhyygQgQASJABMRC4Mlhy97jyZIAACAASURBVFCx335C02qXMlqJuW9fiaaaFpQXV6JsbyXO7K1Am1ZYEI11nrScZPQenslFdLKfmXlp3H9UgMj9CiBRUyzvCrKjxwm8tRu4/wd3M8b3BtbOAZQ+fq98/JnteOmNvbYJRwxLwRv/Ohc5Aymsv8c3W4ABhtNaB6GTFzthEhaRFNk/Aapcvtq6NaKTCeVCGssDaqxqgSJJjchs8UQWCbGd+vhPQFey3SZwGqvskd6OM4aFhfPV1IedDXXBOVD08DF1/72lkVIn0NTUhJaWwFQYDRYLFvGampoarOU6XIdFabKoLKm19PR0qZlM9hIBIkAEiAAR6BYCtSfqseLWz3Hoh2O2+ZUxSvzx6xsx6Bz3iFdWwKhsbwXO7K3kxE7280xxJdrNwr5fskUUkeE2oZOL7ByWzkV1pvQXnjKvW2D08KQkavbwBtDy4iBQ3gQMe927LXeMAZ704wT5stf34u//3G6bOKtXDF57fgrOHpcpDsfJCp8I6I82cDk6+YjOOuiPCD8+qBzMjqsnQTWUP7auHOT8j4+5vg01/9qGVhYybGmq4WlIvnMMlAMTfbIzlDu3bi2HqbYVirQoRI317whDT/NjoqY1ipOJnd5aRK9BUOVP5KI4lTmFPW02rR9CBKQYaci2h4maTNzs6UaiZk/vAK1PBIgAESACRCAwBE7vOIO6kw2IS4/BwEnZPk9avq+Ki+QsL66yiZ61x4V/x2QLxqRE8xGdBfwxdmtUZ2yaOE6o+AzFxwEkavoIjLrLk8DyvcCfvvPuW6wSOHWnf75/+Olh3P3gJrtQpVLgteem4IqLKWeJf0TFM6rdZOZyc/JCJ5+j03BKYEXlMPDH1i3RnJqP98Nw0n0sy+PZ67UZUCRSdeyOdr5tdxWqHt6Adp09bQAr7JS+eArHWaqNHUt3PKbOjq17auExiVDlT4Bq2GQuF2dXjqm3tDRDpVKL8tizVPdRbnZ3p6jJChXEdlNRGhI1u3YlhkKkpqahAQmJdCOxa1cKjfaXgEbTgIQEuv785Ufj/CfA0t00NzdzObyp9TwBfbOeO7Zui+hkEZ7FVWiqbvbJuOT+iVz1dSZ4sohOXuxMhzI60qd5uruzTsen4WLfP/xpJGr6Q43GyI7AS9uAxzZ2j6jJZv3mh1O4fdFGNDbZK+0+98TZuPl3lAxcbheTudXIRXI6Cp3Gio7/AWKHDjo6na4elYGo8b24TmGKcL5zWBigYE+E8blVWPARe+z0HHsdAPe6pR8bx6Zg0UrcT36OdutzTmvY12P9WR/3NSzPOazRblvDZV2BR/B9vSaM1S04c/NXToKmdQ4mbPZ+91Io4uWRbJsVGGKFhljBIVZ4yFtTDh7DVVKPGj4ZirS+PiE9feokl3swOUW6YrBPDlNnnwl0p6h54vhRZGT29rsCZkfOSE/UPILl97+KYqtTZy3EM7NzBO1X1aZlWLoGmPHQ3Zjm6VRafRGWPlWJGc/ORoGgGYFQEDUPHtiP3Lx8gUSoGxEIHAG9Xg/292/I0LzATUozEQGBBJigXl9Xh/4DBgocQd16goC2oomL6mQCpzW6k/00tAmrBcHZHAab0JmZn26L6szITesJl7g1K8rPcD8ze/X2ywYSNf3CRoPkRuDro8ANa7x7pVIAP88FhnShGPDWHVVYuGgDTpxutC304D2FuO/OUXLDSf64EDBpdBah01qMqA6mutbQ48QEUyamMnHTIr46CrV2wZYXU9ut/a1iqkW8tc1hEWqNta3ckXNvLfH3w5FwwzDZ8TbVV6CtuAj6fUVo2/eLV/8i0rO56E0mcnZ2TL1d1wpzcwMUSZm8cE6NCHggIFzUrMP6lxZjnTVNbL/ZWHTXJAjJzNgdopy0RE1e0Kya+TAWTU4G4Pp7R5emVQzNdhc1S1bhgTeKLIMnYR6JmvQeJwJEgAgQASIgaQJVh2vdojorD1b75FNUgpqL6OxlydPJIjpZZGdSX/HXAyFR06etps5yJjD2beBYQ8cevnoxcG0XbqAePa7F7fdtwI7d9j8yC27Mw9OPTpQzWvLNAwFTTSt3XJ1VXW/67gRMNdIquiGlTY2e1Adpj0+Wksm+29pu5gRO3b4iLorTpKnxOEeYOhbqgklcJXVWbChMxVdTNzdUQbPyBbTtWm8bFzP1OsRfdY/vttAI2RMQJmpaBM0sa3Sh6+/BF+WkJGpyou7OMc4iMCdIolMhsnjVIqzDJGBzKQqdIjV5sRMLlmIehM3luEuhEKkp+zcvOUgERELAZDLBaDSCHXsWY2P5l5VKpRhNI5uIgCACJoPJKU+n9Sh7Q5nAVGmWVRL7xDtVX7ceYY9O5r9DiKGRqCmGXSAbREHgSB1w3erOhc0/FAJPn+e/yfUNOiy8bwO++6nUNsnsywbgjRem+j8pjZQ0gebvT6DmmV+9+qAqSIMqNxlgn/vMQLuZ/Q9gOT2559rb0W5qRxh7jr1mtjzHqumZ2/mqepbn2O+259gHSW4+NtA6B3tsn5vNy71mGcfb4GkOq018/zBPdvbQLilSo5Dy5/H8Ef4QaYbTh7hcnEzkNJzc79Vr5eDRUOdORPPmNTDV2ItUWQeoR05F0q1Phwg1/91kEa7ata+g9Rc+5D+i9yBET56N6LMu939SEY8UJGp6EuC4I8+/uQht7o52lygnHVGTF4B3FlqjNC2MhPBj3NdlYNFcYHlHrAUKpI67Q6KmiN+UZBoRkBCBpqYmtLSI/2a+QqFAfHw8IiPFlX9QQltNpoqQQHNdCyd2Wquws9yd7Ah7m1bnk7Xs6Hqv/DRkWCI6rcWJIlQRPs3T2tAGTXkjEnrHgUWL+tNI1PSHGo2RNYHPDwGHagFVuw4XDVVhdxVwxzfOLrOiyp/OBhK6kKbvjvs34uPP7Tnxzp3UG++9fB7iWFUiaiFHoPKBH9G2o9LN78j+Cej1yoUIi1RIm4mD+MpETydR1kEwtYqyduHWk0jKP2edo2VTGbQfexfurOBizstG3MzBUA0LrVyR5sZ6m8CpKy5Cu8ng07UUf+XdUA4ZC4QrEKZQsBwCCAvnfyI83PKcgnvM/RfG9+PTBFie92lFaXVuN+hQ+8LtMJw64GZ43CW3IvbiW6XlkABrhYiaTJhcDtcckA6RgkM8L9Sy52P8/ec+3SLKSUfU9MapE36Ooic6EZBJ1PR4AXZnoSoBby3qEuIEmpoaERsbJ2sKTMxkoqZUGovYTE5OBvsp99ba2oKoqGi5u0n+eSFQf0pjq75uK1BUXMkHtghsyhgld3zdKnCyI+ysQFH6YPccfi31rfjkzi+wfcVu2+zjbhiJa/59OaJ8LJBLoqbADaJuoUWAfagoP1OGwUNyOcfLm4DCtwC9yc6BpQRkwubUbP/Z/O2prXjl7X22CQrykvHOS+dhYP94/yelkdIkYGpH3bLtaPzqqM3+mCl9kXTHaLAK6NQ6JlD1tw1o/ZVPMu3UPFRhirssB7FX5EA5IDQrjOoObuEiONlxdU/Rmd1yrTHxMzzCInoy8ZMXPTlxlBNDHUXSCLtganmeE1Md+nDCqoKfL4wTV/l5+Pksc1qeD7cIsY7P8+KsXYgNszx2fd5ZoLXb6WhPy9avoNv9k1dsqQ9+iMjeg7oFa09N2rmo6SXSEN6et3hSX4SnnypC4b13YoZ6Z8dRnX6IcvIWNV0Ez86iOv3gFwqRmvuL9yBv2HCEUU7hnvrzErLr6nU6HDt6BLn58ssB7ripNTU1MLNTRRJqrCJ4dLS8xb6GhnrU1dZi4CBhxegktH1kahcJlO+zFyUqY0WK9lai9ni9T7PGZ8ZyQqdjVOfn932D0l3lbvMMmNgXizbf5tP8JGr6hIs6hzqBaz4Hvj/uTOGRScC9E/wn88Jre/CP536zTZCZHo03X5yKs8Zl+D8pjZQsgXadCaaqFoQnqRBOUbs+7WP9G7uh/cQeLceKAymHJqNxdYlbFGyYSoG4KwZzkZsRGTE+rSOnzsaK46h76S6YtJ5zcDJfPejCckLQ7b7ETLka8XPu6/Z1grlA94ia3S/KyVfU9CAWk6gZzLcErUUEiIAAAiyPZm1trYCe4uqiVqu5Y+jU5EOA5XJl16NYG4sMFnN0sL5ZD3Zs3RbRaanI3lTdHBCkc5ZdinPvOkvwXCRqCkZFHYkAT+Dl34C//exM47Ic4P0r/Cf0/scl+PPD1mqkQGREOF5/4VxccVF//yelkUQgRAm0G8wIi3Q+JsTyljauPQLdAWfxTpGkRuwVgxF/5RCEx4RmziTNJ8+hZeNnXq8WVd4ERKT1BcwmtLMPgOyn2QjYHpu4x+1m/jW+n9HSj3+NH2Ptx7/mOMb6GsxGPi+sjBoThcMjlVDljodyyHjuZ0SmtP+2B17UDI4oJx1R08ecmk4VzT28ec5yTQMAQCaRmmIuNMKiPSMifMstJqM/feQKEXAjQKImXRRiINDc3MzldBVrkSoro54S0w0Gg99FvBorm1G+rxLl+6u5n5UH+J+GNqNPWz9yVh5uXD7HbYy3iGkSNX3CS52JAE9gTxUw9QNnGr3jgE+vBPL8TNf35bcnucroLS32N/0/H5+I+XO7UG6dNowIEAEnAo1rD3PipuGkxun5yKw4xM7kxc1Qa6baMlQvmQtW7Ma1RfbLQ+r97wQZSbuzSGoTTI02UdVRJLU/ZoKoRVh1EFl5IdZZZHXuZ3nNIr66ibeuAqxTPyP0x3aD5S311lj6V9eTrIrEdF7kHDoOqtwJCI+VViqEzkVNwKecmkES5aQjanrhZy0CdNckpHf2rpR5pKZer0djY6OoI23YFrFCI+zoqkrVhSTsne01vU4EJEKARM3AbBQTnVpbW8F+irWxKMOoqCgwYU5MTSpFqqzM2L8dCQkJQUPI/l1l11agW83xelQdrEbFwRpUHqhCyU/HwaI9vbXc8wdh3ntXu72clpbmMT0MiZqB3jGaTzYE2tpaoVZ3nMtw2ofALpfaLi/NAG7wMx3O5m2VXGX002X2BNp/uXsUHri7UDZcyRFhBNgHFaq2KIyVr73MrUY0rT0M7ZrDMFU7V99UDUnm8m3Gzhjo67SS7m84tge1r/zJSdhUDz8HCdc/hPC4JEn71pnx7L3WlSNIugO/ov6NBzwuE6aK5qNUDR1XlIzMGgzl0LFQDh4DFSvK5KCCKpVK0R1BEiJqVm1ahqU7x2CRowDHCW2VmPHsbBR42Rjbv73dIMpJSdQE5/8qpC9YinncvRbXIkH871UzXSqkW7l2Az+x5NRk0Zl1dXWdvbX9ep1F73RH7rykpCT6N92vHQmtQS0tzYiOlm9KHJ9ETZebXQW2v4WdXxPcTbXNkzDP5d8a7t+lNSctE2RjxkN3Y5qAjzg9FTHnyVN2Q6ehoaFzCH70YHOzzxyBbOzvKbuxI4bGcrmynK5Sa4mJiQHfF08Mgin4bnxlC75Z7D0f/UWPTMU5C93z+5GoKbWrl+ztUQKNjVqUl5VhSG7nUZKPbwSWbXM295aRwHPT/XOh5GgDbl+0AbuL7TlnbrkhF8/+XXheCf9WplFiIVBVWYG2tjb0y5b2EVWx8PRmh6m2FVzk5urDMLc43+1Wj8pA3BU5iD6nr9jdCKh9rIL3mSMHEZWZjfT80QGdW2yTMWGEiXPsZ1db69av0bj2ZadpFOn9kDD3UUQkZ8J48gB0R3dCf2SnxyrprusrB41C5KBRUOUUIqL3IC7aIS5OPBVxhYiaVhHOLrq5Hqn2LModOVyCrKw+iNKFcqEgyxVhETarLL86f6kPXVGzuyJJGOaD+4sxJDc/4DcSgh1tI+Rvmk6n4yK9xFq0hUV6MW6hcoNXp2sD+/s3rGCEkO2TZB/BoiYnaJbaRUfX3zvy3vZ301nU5AXNPjah0/X3jqYUk6jJbugE4nOLq7+ahgawYkHZ/QcE/NoSy02d7hSEAw7NYcJgFaqqrq4O2pF8k8GEZdPeRs0x9xuUqYOScff6W6CIULhhJVGzO680mjvkCfx4ErhqpTOGwgzg49lAqh+Fq2vq2rBw0Qas31hmm3TWJQPw1rKpIc+aABCBQBMwnNaicc1h7j/XFnVWFuJnDoZ6TGaglw3IfOzLKBPAuxJpGBBDOpiEfSEV2/EjZi4rVhBIbuZmLfSHt8Pc2oyI1CwoB3sWhdv1bTAc2wXdkV2cyNlZBfqw6HiockYhIX88kgunQJHU89eiMFGTUeaFt2LL9ZHuFFUYfFFOUpGa3f3G9GN+sURqBvq96wcKn4ewY+gpKSk+j+uuAcLfw91lgfB5xRTpJdxq6umJgDBR03NOYc8pTVxX4ceWZU1C8WY4RGq6RrqzcV5yF3swXCyipjB+4rv2YmJiwP7r6cZu5Gg0zumnetomIesHQ9TsiWur9mQD/vfgtzj8s70K8+CpAzFzyYVI6uf5yD2JmkKuGOpDBLpAoL4NOPcDoFTrPMmns4HpfgTcseTFC+/biE/XHLVNOHliL6x4/XzERFPi+S5sFQ0lAh4J6A/VQbumBM3fnXB7PWZ6NuJmDYEqVzxfStmHM/bFVOyJzhlMViyDHZ8RSyVHli+IRXuJoZkaqmA4ygucTOhsb/VmVxhSVGGISM92yMc5HmHK4OerkpIg4rjHJGp27YonUdN/fuxvH7v+xNDYEXt2zFBKjVWeFuPNMSkxFIOtgoQTL6kzPKY0cXGK61N1CZ4p2IMH3nAQNb0URhMmlIK79sRQ/bw7U2905/UhlhsTJGp632VB781uukhYtGZjZRPiMmKROjC5w1VI1OymTaBpiYArgTvXASv2OT/74NnA/RP9Y/XQk1vwn3f32wbnDUnC8lenYUB2vH8T0igiQAQ6JNC2sxKNa0rQUmSPlLYOYEfS42cPRcT/sfclcHJUdf7fPuboue9JJnPkzuQgJOEmAbkDCASziiBGXI9Vdhfdv3isoOKFF+K6q666LKsYREENSQQhIEiAcAcQkkyOSTIzmSOZ++qZ6fv/+b2q6q6qru6u6unuqep5LwzdXfWO3/u+V1Xvfet3zJtZU2AiMklbyaxmg1oAk58mIjbNkNJpvjrd/vm7WuE9RiTn2/AefVtRXWmuHU6bsoXchatFkvNs0PdMJE5qTg9lM8+/WD0zk6ahFTU1zURqpst8dXpXRfzSZjTfT2d/s7VuXcRJDAISsY5LYMnPq/LGIkT1EKVUPSc1pzcjrUhqGvK/qg522LhZ6U+cwSdoBu/qkLCM9vkaC+Vs1dRMZlZxUjMZ1HiZWY3AdJwlP9ICfPoJJXxXLgQeuj45SO/92d/xnf94M1y4usqFB352Cc45I2H80+Qa5KVmHAEiq8yi1TbjYMyQABN7Opm/zSlVNDB7QQ4LJlTy/mY4Smcmoi2ZnBOxlI5EmgCkWZmOROaXRI7MdLIMqRQKhslNIjkLB9uiSE05lqS1SVHV85YJkdWdtU1pgTqdzuTTFSTNZrOBFsNmSFb065WJTZXesdFPairdH+C8W/H9zYtjNKPecAKagUlUm1elS4XYPTATqUmBMqz0QoxQpWdSRUV8DR6988fM+UiTjAjcbE1pIzXV2p2c1IRAAu8JT6W4gZbSTMpZjdQ06n+198U96N2wXgyAKD5LICc2xWPzIs8gpiXcpUV+Rl/9mXj+6ro2JdGMzC2VGyJAK0DXIJ75yd14Sgfhy0nNbH068H6lBYHR0REWKGjZ8hVJ1390CNiwFfDIYlDUFAKPvA9YnQQX+auHDuLzX3s5LI/DYcP9/3kRrr0yCdv2pHvFC2YCASFQ0CQam1LvrDsT8mdbG+NPHcf4zlZ4DkWCd7FNVlWBQG5+oBk2pz2j3Xa73aC/dKQTHe0s+m9lVeoJoExFcEyEi2VITVVHynJsCLS+Ce+h1+A59BoCw31xu+oor0Ve8zlhc3V7obaPokR4qc+n0wTuyKGDqKtvSLn/LbMFW7KSCbBZtJSkeaiP1FT7bE3gwxWtePbFCswp68TylafBduRRRggoiAB1sJKoCPWc1DR6L9GbfzaQmvSy8sjhgzht9Rq9sFguny7ixLCmpoa/zNlOahoMtESkXNtpK1EzOIj5C8oEjcIUknLWIjWn53+VXZTqOaw5p7Xa0b6kTUVqGpxbGNqDZ/vW45KlQt8EwhiRIGCSBmv5B/D/Lm3EnLl1iEf4clLTcrd9LnC2IHDjduCpY8re/Phy4COnGe/hzifbWGR0jycQLvyDr5+Lj384cZR2463xEhwBjkAYgRCYSfrYzlZQYCF5cjYUo+T6pSi+bknGAEsnqZnOTliP1FRpb2maFEUQU5orAdqaYUa0x5SjQZpKci1a/8nj8Bx8Dd5Dr8Nz8FWE/L64w5fTsEzQ5Gw+B7lLz5zWUJvJL2mijpjVdJU2+KSZZVatOdJupUBf5DrCTEkPqalpVprIfFXRSXUQEe2gInrNV7mm5vRm0GwgNaeHkDVK6yI1DfrUjHruqqBg2tQ1zyl9bIp5stOn5nQCLYnApJiUsxSpOU3/qwxBLfx21UaZpNP821VzJ27fEF8L3TykZgrmlqi5iU/eiy1EdBokfDmpaY17PZcySxH4773AV3YrO0ekJpGbRtOLr/bg1ttfQPfJiJbW5/91Db78b2uNVsXzcwQ4AgYRCLp9Arm5oxWBwUlF6dxlFSyYUNFl6dee5qSmwYFTZdenqak2F4o2H1JLse/FPajZsB6CMr5IXipMXo1qjylbUJOa6vYp2JBAcL4Gb5sUczwWVjaR4CSS82w45xkn5WmDStpFZiXlqOdEyvEAI9O7XsxWOjGpGSOqcQyyRLt/2qRm10ZxIyYVYnWewsZ7Noumh9q1WZPUNPICRpVX08RQ0tJpF0HSMkPUxo+Tmma7CpOTRxepqSY9xKb0EkAsu5oo0bz2xUjp6mtao2tm0VbXZSVhkBTWHMkUk3JWIjWn639VWvv1EpkukZWaxF3iNaU0NqYhNVMxt7RITQOELyc1k7v38lIcgZQhsLcHuPx3yurIDP337wPmFBprpuXwEG69/Xm82zIYLvjRm5bh3m+db6winpsjwBFICgF/3wTGdxzB6I4jCE3JfEyQQ/l1tSh53zK4zq1Lqm49hfSTmubSNLSUpqbWItQQKSJu4N86I/J2XqNOvZpeNC8SkZryuRPyTIhanK+xT39fZ9ypZS8qC5uqE8lpL029+wE9c5vn4QgkQiAxqRnLrE+/uZ/ap5oU5OGttSqtGrUpXgzhrUdqGnwBk9DEUCI067FFJICjMY498pzUTHRVWOO8PlIzeq5ok5TbUCNpe6m7r/GsVZu0Gnn2WorUNGy+rwZPw1XHNEm57Cc15WttrZc10S+5wxrGcX09C2NjGlJz2nML0ablBucWJzWtca/nUpoIgXQEyxjzAtf/EXjrpLKjD20CrlxkrPO9fZP49Oefx+493eGC5F/z1z+92FhFPDdHgCOQNAK+thGM7TyCsT+3RtVRsKEeJf+wDHmrUk8O6SM1k9M0rF5/PmptFGI79ZqGViI1tc3S9JMiNCGiNk0ZJDXVEzIw0C0zVX8NwcmxuPPeWTtfpsl5DuDMSfo6MVIwHc9eI+3zvOZHIG2kpjz4gcZGM9oXmKSdmFjj0Gqk5vTN99X3Si3tWf3309lCaqYrUJpZrmq9pGb4+blD0upVRYpO5M82ngmxFJ4ggTsZOWbZT2qml5TLflJTPlskLNXRzZXa7OQWYWPv3dYyP0+S1JS7iIgOrmeM8OWkplnu5lwOSyAwNjqKrs4TaF6xMi3yfvNF4MevKav+4rnAvxtUtPT7g7j1889j22PHw5Wdf9YcPPx/l6PAlZ7oxWkBhFeqQOBkTw88nik0zeeBgqwyNTwH+hm56X5GWoBHJC+6YgGKP9CM3PmpCdJCNesiNZPUNOxoFwIFVVVXp5yUsw6pGcN8VXRoHqWtpTVRNTddaqI5UfASZcVGNDUTXTu+9gMs2BAzVz+8N1F25C5aEyY5c+avSpg/2Qz7972D+fMXorCoKNkqeLksRyBtpCaAd//+Nlaethr21u0sUJB6A6b037ceW+6oxa6sMz9Phfk+JzWNXoZTk5M4fOggVq/JXndSRkhNo/ilM3/2k5rAyPAQBgcHsWBhuRAoqCN1pJyVSE1tH4+ihiEi0cvjzzc9L2z0uz/IJk1N6RmqCMKHVtz3hZ9DUg+JR/hyUjOddzpeN0cgCQSePg588FFlwcsWAKS1aTSQ8pe+8Qr+d2tLuLKli0rx0H2XYUFjSRKS8SIcAY5AsghM7T2J0e1HMPlKl6IKm92Gok1LUHrDcjiqXMlWHy6nh9Q0o6Zh9pOa8jfx6g2BNHxKlwDRb61jT49UkpqKVoIBpsUpBB16Db7uo3HnqD2/ALnLzkLeMiGyuqO6ftpzmlfAEdCLQGJSMxWknIamtZaA9PJIwx+YOqu1NDWnb76vGb1WZarPzc/1zvjsycdJzemNZcZ8asbwa6qUXj8pZylSc5r+VwWMdJCaBgLXmYbUTIlPTT0Ecey5xUnN6d1DeGmOQFoQ6BgFrvsD0DESqb7SBTz8PmDdHGNN/uC/3sb3/+utcKHK8jw8+MvLcPY6IWQFTxwBjkDmEJh4/gTzt+l5p1fRqL0oB8WblqL0xuWw5SevTZ2Y1DSnpmH2k5ry4RYJTrmJm8aCUHPzH2Oqpo3UVLUXHB2IkJyHX0dgpD/uxeOsrBNIThZZ/WzYXMWZu9h4S7MOgcSkZoxNk04CUgI0sc+9WPfZ6CGZDaRmfBNDERO5iT9ivfiJxm+2mJ9n+8UcCoXQ19dnuW66XC4UF8/8c00XqZmKQEspJuUsRWoi2u+j+lmgfCHTiq3bgC2bF4fnNVvXvSy/vw3i2RcHcckGMU8i9wmqK8Q0pGZK5pYOUjMO4ctJTcvdPrnAswmB254CfqsKVHvvZcA/rjaGwv0PtuCLX39FUeiBn12CazY2GauI5+YIcARSgsD4k8cwtuMIvK1DivocNQUoed9SlLy/Oal20kdqyxigPQAAIABJREFUplfT0DqkZqxFl4637/IRVZGY2tFb9deZKVJTPSn9PcfgOfhq2CdnKKAMjqXOn9u0Ikxy5i45I6k5zgsZQ8Bz6HV4j7yJkN+HnIZlcJ1xubEKLJRbD6mJqE2j+jpTun7ofXEb9q3cjEvKRSDE8lBEsN2DZ6vXh/MYeSExG0hN+RTSMjGMsh4wsLHnpKaFLtAEoo6OjmJqaspSHSovL0dOTmb8SscDRh+pmTjQUqZJOauRmjQGAjEpjobK/6oSP1VATioS5a9VnSexH2b5PDAPqZl4bqmfvfu2bQM2b0bYaZH4Yitifm6M8OWkpqVunVxYMyBAbxNtLFhGZtIjLcCnn1C2dfMq4CdXGGv/0cePs8joPn8wXPCeb5yHj92cHHlirHWemyPAEYhCIBDC6I7DGN/ZCl+XMjhLzvxSlGxehqKrFhoCLn2kplyM1GsaWonU1NTSYpvwU9goRu9NOGgKUjOWVpf5SU11P4k8E8zVX4WvI+L6RAsPm93BtDdzlwlanM467ah4/s7DmDr4GkKeSeTMW4T8NZckhJdnEBAY+d13MfHSDgUcOY3LUf7pe+Eorsg6mHSRmtRrkTST9OXVPry2fuHn6JVIS4UGoQCZMj8g+FrbE8FTR9RaKbO1SM3UmO8rSMwY987E2rACgrOF1AwGg6C5ks2JTNBHRkZABJ0VUmFhIejPDEkvqUmyRvn/la1bMk3KWZHUNMN4SzKYidRMNLfUpKZyHlJpNaFrjPDlpKaZZiaXxfQIUKCgzs4OLF+RvmAIWiC8fQp47yPApC9ydkUV8LvrgQYD7jGff6mbRUY/1TsZrugLt63Bv382e52Pm35SGRDw5MkekMP4+QuMEV0GmuBZZwCB4JhXIDd3tCIwrNRSyFtRhZL3L0PBBQ26JEtMaiavadje3obCgkIWKEhYnOzF2js+w7STpqtpaCVSU/KJFCY9NIIEKTS1hvZg6/7l2LJBIpHEhRo24/bb1oM5AlH5lKND0WZKsafATGlqxpuUoanxsKk6EZ0UZT1ecpRUiiSnYK5uL6nC2GO/xPiuXymK5cxdhLJP/RDOyrm6ronZmmns8fsw/uT9mt3PW3E+Km79UdZBo5vUTKLnf3/7LZy2ejXsdkcSpWMXsRapmRrzfQWpGcOckJOakTlD2ouHWg7g9LXrUjr3zFrZxMQEKNq7WRMptlCAoNzcXNOIaITUNCo0BQoaGOjHwkVLjBZNmJ+TmgkhipvBbKTm9HqjXbqnW4hFMLduXtzqOamZDvR5nRyBNCAw5Qc+9jjwpCpOwwPXAtcaeM7saxlkkdEPHIqYvX70pmW491sGQ6ynoY+8So7AbEbAf8qNse2HMbazFSFvQAGF66y5KLmhGflrauNCpIfUNKOmobVITRoCuTk+oiIhK81PlXnZAGppckVphOn3K2dGUlM9UQP9XWFTdSI5Q56JuHPZUVqNwIi2jzUiNqvu+O20bxehYABgf0EgFGSfzIRe+k7nQnRMzBc+7hfKUH52LCDkEb9L9bG6ZHkidVF7Yrt0PijmY3IIx9WySTII7YltSrKLcgrl/AgFg/C8+0JcfCpv/1/kpjFa/bQHJ4kK0klqJiGOriJWIzUTmu+rTMd1mRhSROV5sujBWib+MdCcLZqauiYTzzRrEUgnqZlOUM1CahKJPjSkdAeVzn6nqm7y50p+XdOZrBLEi5Oa6ZwFvG6OQBoQ+PmbwJ3PKSv+3NnAVzbob6znlBufvv0FvPhKT7jQ1Zc3YevPuVmffhR5To5AehDwHhvG+M4jGHs8OtJ0wXsaUfrB5chdIjl4U8qgh9Q0o6ah9UjN9Ix9srVagdRU983Xth+eQ2Jk9dZIMLtwvhCAOJ5eHNUNsOe5BEJRRu4R6ScQgNrEoUAyiueTBTxLyjlrGuCcuwg58xbDWbcYOXWLLR2xnjalZtbw0po2DocDlZWVpphR/f39IDPnhCme+b6K1ExsYkitRfueq5H7LI0jECc1E44WzzALEOCk5vQH2YovxaqqqtLulsIqQbw4qTn9a4DXwBHIOALPtQOb/6Rs9uL5wG+vA/QGTvb6gvj053ZjxxNt4YrOOaMGf/r1RrhcyUdfzjgYvEGOQJYiMLWvj/nbdP+tPaqHxVcvQsmNy+GcW6Q4p4/UpCLm0jTkpOb0JrEVSU15j0N+L7yHXg+bq/tPHk8ISALOM2H5bM6gB5tYeWw5eXDOEwhO8nOaM28J+7QXGPB1M0Pgktnq+Pj4DLWeXLNm0VQi6XWTmsl1NS2lOKmZFlh5pRZEwIrXb2lpKfLy8kyBNrl5oGBVVkmZMD2XsLBCEC9Oalpl5nI5OQIqBLrHgFseA/ZGlC1Rli/42TynTj9cX7jrZfzfbw+GCyxaUII//GojmuqVZIn+GnlOjgBHIJUITL7WjbEdraBPRXLaUbJ5KUpvWgF7keDbST+pmUoJp1+XWUhNq+JHml6k8ZUtKTDch96vXgeAqLd0JRtgt8NGuNkc7Dv7bXMIx+i3/Dj5UqQ/mx02Vs7JvgvlxOOsnPCd1cX+nGJdYj52TMzH2hOOC3JE6hPyCDJQPUJ9Yl0y2SLlHGJdgmzuZx6Cp/XNlIHnKKsRSc7FcM5dLGp3agd3SlmjSVREgUY8Hk8SJTNfhKImU/RksyQrkiKc1DTL7OFyzDQCVnupQz5Jae1npkSa/pOTk6bW+Kd7Hvl0zSQZTNqa9Gz1er1mGi6FLJzUTNPQdD/9Ddz5YKtY+2JsvvcuXFulp7ED+Okt38XeS76MX92yQk8BnieDCIyOjKCr8wSWr8xsoKB4Xfz2HuBHrypzfO9i4J8MxP757o/fxA9/+vdwJeVlefjdfZfhrLUshAVPJkHgZE836E0iDxRkkgHJsBgTz3VgdMcRePYp/QzaS/NYpHQiN90TbkZspiN1UKCgwkJUVlWnvHqzkJpWNOEy48YgFRNk9JEfwP3CtphVVXz2v2F3FTOyz56AOBTIQgfscuKQjmVxCoz0Y/Cnt0FL67Xi1v+Ac94S+HuOwt99FL6uVvi7W+HrbhXM9vUmm01mvi5qdc5dBEdZ6u8RekWifLS5J2KTNmKpSm+9+QZOX7MuJaZ+FGiENqSkpWmmZEXzfdrcl5SYX4t4OuNMASIPHjyANWvPmE41vOwsQIAIOVoD6nIjoROP4aEhDA0OYMGixTpLJM5GfiBJ05DuhTxZBwHagxLxm8pna6Led3d1six18+rjZo31HHhsxzZcs2lzomZm9LwtlElEDXRVIDTn418fuAX0+FH/jldVmAzlpKYBxHnWRw8BH39cicONK4D/vlI/Nv/zwAF8+VtKdnTrzy/F1Zc36q+E5+QIcATSjsD4X44yctN3bFjRFpmi512/AMENM0soJAOAmTQNraTtQNqZRAhnk5amNH9CU24M/ORf4OuIWBJI58pu/gpc516TzFSbVWWCU26MP/kreN7Zzfqds3A1Ci/6IHLql8bEgUjQMNHZ08oIz8DgSUO42QtLBU1O0V+nQ/TXacsxT7RgQx2aJZmtZn5Jw2KWF2KzZIrwbloEAQruYtZEwdE4mWnW0ck+uTipmfSYCpqW+MJW/GtYma8Pf/7m5/DKeT/C3ZfH2Wz2/xV33t6FuZf8FXvBNTWTHoJZWnB/H/DhnUD7SASApRXAQ9cDC3Vq9/9x51Hc+vkXEAxGtBt++M3z8I8fap6lqPJucwTMiQBFRx+jYELbj4CipsuTu8GBgusWoeD8+G81zdIzM2raSCZIqdR2SCXetCEgEyTS9MrqzYHPg9HH/weTb+xiMYOcDc0ofM8NyGs+O5Vw8roSIEAEs6DNeRR+keik70SaGkkU3EkISrSI+ewkf52OqnlGquB504yAlVxwZCLyb5rh1lV9cHQAcObCXlCsKz/PFEHAe/xdpq1uzytEbvNZlvANzMePI8ARSB0CnNRMFst9D+Af70FYS1OqZu8DW/DTuESlQHy2b96K8/YmypuscLxctiPgCwKffwbY+q6yp/e/F3jfMn29f25PNz71ud3oH5gKF/jSZ9bii59Zo68CnosjwBHIGALBEQ9Gtx9mAYUCo4IfOX8ogPHgFJzN5Si+finy15jXjQSZTpPJCL2554kjwBGwFgKBgR5mwu7rOgIfEZ70pyPIk7yXttx8WVCixXAw7c4lnMCZwalAWl7kO82kBnHseUH+SLNRQ10+7BMvbsPIwz8IH8pdtAbF13wKuYsN+JeawXk0k00HJ8cxsvXrmHr3RYUYpTd8EQUXmNsUdSZx421zBLINAU5qJjmizHz85fW4+2uXQR6rJdZxLdIzMQGapHC82KxB4P63gS88q+zuZ84Cvn6BPgjeOTDIIqMfao2Yt5K2Jmlt8sQR4AiYDwF/9zhGdwjkZsgv+MTzhHwIIgTX2XUo/UAzcpdVmEpw0jQkUpMnjgBHIHsQCAUDovn6EVGzU/DZybTNDCRHeW1YozMchX3uQgM18KwcAesiMP70Vozt/Fl0B2w2VH72F8hddLp1O5cByYd+8TlM7X9Js6XyT3wP+adflAEpeBMcAY7ATCPASc0kRyAZUlNdJhlS88jhQ5hbN4853ZXSsdYjqKqpQUlJafjY8WNHUV5egTJZtMX2tuMoKi5GZWUkklHniXbk5eWjuqY2XJYC5DicTsyZMzd8jAKXkHme3HlrX+8p5qC9viHii3Ggvx9u9zgam+aHyw4PDWJ4eAjzF0SiZ1Ignr6+XixavCScb3x8DNTO4iURVUPyedbZ0Y6lzcvD+cgXUNvxo2hevjJ8zO/zgbCRB/YheQ+27MeKlacpRvnAvnexYlX8Y2Ojozh0qAVr152peEN88MB+LFqylL05lhIdW7BoEcNRSocPtaChoQkumXP41iOHUDunDmRGEx67o0dYMI7S0ojdOI1dWVk5yisixERH+3EUFBahSha4o/NEByMKDvvm4KbtgFsWqOzCRuDB6wAKlJxo7Lp63IzYfOn1U2G5yL8m+dkcorEbGsKCheqxO4VFiyO+utjYdXdj8dLI2JET6xMdbVi6LDJ2NF+OH2tNOHahUBAt+/cnHCcSeP++d9gYy00zD+x/F8uaV0SN3cLFSxTkyqGWA2hasAD5+a5w348cOoh59Q0oKCwMH2s9cphdD3T9RMauFZVVVYqxaz9+DCWlZYqxO9HRzkxH5UFX6BqjOVRTOydcX093F2CzYe7cOpw82QNyGE8OtimgCckjpf6+Xhaxr6GxKXxscGAAY2MjaJof2QjSNUfHF8ocftO8PnXqJBYviYwdXa/knHnJ0ojrAaqf5hxhKCXS5jjaegTLV8iuO78fRw61YLnsGgsFg2jRe93tf5fNBbn2Xsv+fViyrJmZ3MqvsaixO9iCxqYmuFyRAAyHaezm1aNQdn88euQww7lYFmDg2NFWVFRWsutMSnR/LC4uYcelRGNHY1BVHdGApLEj2WpV90eKUzG3LvKKq/fUKfh8Xo2xm0BDY+T+SGM0OjqiCAoVe+x6wvdHb+sQhv7Ugqm/dijub/QjcHY5Gj59HnIahKAKNHb0nGiWjR1p6Bw6eEBxfyRtHbp2CgoKUVhYhJpa4bkQ655J9anHju4BivtjywF2/5BHb6R26RkhHzu67uj5ohi71sOorq5FSans2Xa0FWUVFez5Jh+7oqJidj3Kx47M3eXPNprnpPGjHjv1s43GzutVP9v6MD4+jqb5C8JtDA0OYmRkWDF29Hugrw80X6U0PiY+22T3xwm3G52dHar74xTajh3DsuWR647M42kOR41dywFd90fNsaPrrnmFEExHTHTdRY/dfvbcJhyldPhgC+obG9kckRJbl8ytU9wf6V5RXV2jGDt6bpfSs002dkJQqiLF2L219w1U19Qo1hY0djTX5syNXGOnTvaA5rFyXdKLqSnl/XGgX3vs6DpTPNtGR9DXq1yXuMfH0d3dhSXyZ9vEBOjeIF+XeDxToGe3Yl3i94PWAvI1CM21Qy37FffMeNdY1FqFPduWw0ER2eVjR+sS2YsDusboeaAYu0MtDFP52LUePoTauXPZvU9KdK9g6xJZtNo29mwrRUVF5P5IY0d1VVVH3C3RuiTHP4Uy74io2dmKyfYWoLcDCPii7lWxD9iY+XqwqgGesjmoWXk2nHWL4SitYmuSoaEBLFgYCWZB91Bak8rXJWzs6Nm2LPJso+dqe9SzzQN6Jkhj98Zrr2D1mrWg57587Oj+SNdJovUjG8/972L5ilWKdQmVXdrcrBg7Wj/SMzo3Ly8MBa1LGucvYM+e8DVG98f6enatSOloq/hsk40dra8qKqqSGjv2bMvJQa16XQJ6tkVcB/SeOskCSCjXJX2YmHAr1v4UcISi6MoDHo4MD2NwoF8RiGRsbBS9J0+ytbWUyDSe5FmaYOzoGUvjRFhLKd6zbeWq1YopZ+TZprkuUY/dwRY0Nc1HvnzsDh/E3Lp6xb5NuD9WweUeRP93b459GZTWwLHmYrhojcq8RYUwNjrCnmO0rmTxsUIhuMfH2FwTAlKF2H+0tqMvhXSvDoVA/6YmJhEI+JksTDs3FIJniiJAC8eEsiHQ/YyegcVFJaIWbwg+r5flLaL5Jpb1+X2YmpxAcZGwNqY6g4EAJtzjwvNADOAVCgTY87O4RDxG+US5aU9E5cjtCK393WPj4jpAOhbC+PgoigrFskJGuMfG4HIE4es4FBM/R8VcjK28GHOalsBZXMZM0m0FxTjW1YOm5tOQp1g/auzbDh/CHJ177qh9W9txFBRF79toLaRYl3R3Cc+2VO65h4YwX8++TbXnpv1id3cn1p0RcfvC9m10f5Sv/WnPfeSQ4rqbzp6bBlC4P9KzTbYuObCPrXmVa8r94poysi7R3rdp7bmj921tx8R1iWLP3cb2gPI9d8x9G2yKtb/2uuQUC/4q37cRX0LzWrFvGxoEBXGTr0to30b3XOX9kZ5tqnUJ7bnb21TrEo2xo33b4YOKsTOy5471bFPfH1sO7GPPY7lCg7AuUe65aY1UX9/I8Kb1AyXCivZt8oBAWvs29YXPSU0DSyx5VsOkpoa5ejKkJj2k5IsakokWEvJFKh2bnJhQEGrCJJlkxJuc/PFMTbGbhXxzQw8yu92hIBWIWKGHjvzGEvD72YZCvhijPPQwlJNETJ7JCcUGlsntdiuIIzpGi1D5ppaOEWFGG1Z5GhsbU5CDdI4WRvKFecxjo6MKgoPl0zhGi2Q5URwrn5Z8Wse0+kukrToqZqyxy83NUxAI9KAhcoUeAH0TwL89DTxxNIISEZoPbQLOnetjvjPlNxYaNyKC88TN6tRUAJ+6fTce29UeroAiou948EoEg56osaMFJ0VHlietuUmbeTkRyMZT41iqx05rPPXKojUHtcZOa5y05rlw3eXBJovAKx87CUNaMBKpKb/G6LqjhYJ87Og35ZXGTlpIal53GvcBrXHSHDvN6y76GtM9nlrXncY1q7c+rWtMb99ijR3dtxT3Rw/dH3MV1x0RhLQAlZOuUoRA+TjR2NF1JifztMYu1v1RS0ateTj8ajv8T3XB/Xw0uVnyvmUouXE5HBX52tedznuh1vWk95rVfd1p3lOi7zMxr7HcPNhkpu10PTidSrNFNnbko1L2UorGjjZIckKI3R/9/qix83o8is1qrGet1n1d656p99mhG3+946n3WanxnNW87jSe25r3TI11AC1ehftjJDIqzX1aV8g3N8J1R/5FIy8UhftjAPRslBL9pg26/Lpj65KpKZ1jF72e0ryvaK1VzPRs07h/az3bNNeUGmszetFFBKl8nGjs6J4nf7FB1wi9FJePHbvGANgGu8NEJzNj7zqK4GC3oVW4vaiMBSWy1c5HfuOysL9OOHOmuaaMPNvo+if59T6LtK/P6DWq3vqI/JErLrC1scbaX+ueorkfEF+QyoFmY6de+3s8bC+gfLbR23LluoSt/fWuSzSuO637o9b9QgsHbQw19gOaa/rRqOjpuu+tWmsVjWuM7o8F9hDTVg6MDrDPyb5u5HgnIsfGBuAf6UdofFgg8hJeAZSDR45OCFMSGeyuIthcxbAXliCYW4CckgrmDkMiP32OfLgqqhXHppCDwvLIyx1hDScoIaivsbzcXNW6JLJvk/LSs43uq/K1v9aaMta6hPYT6rY1rzENrmDWPdu0+JJY90fVs43WlPQyUb32p6ULrUsoyF5gsAehglLYKucpuBG29qc9t+zlFa1L6D6sa+ymwZdMi0OZ1n1U3zNQey8XvfbXerapL3lOaiZxE2RFDPnUFPxobpMRTspmF2PzvXfh2oiSSbJS8XKzHIEfvgp8Z48ShG+/B/jnM/QB87mvvIQHfh956zm/sRiP/uZKNNZHtAP01cRzcQQ4AplEYOLlLmaSPvlGj6JZW54DJTcsR9lNK4Ac7s8yk2PC2+IIcATiIxDyTkYisHcfha+bghS1IjgxZgg6Z00jnLIo7GTG7qwyFkCNZPG17Rde4Dc2w+7iwVoMDUIWZw55p2Sk5CAjLENjwmeEwBxk30MGNJJJe9LGCUvrzRyHEw5R69NeWBomRokgdRSWwOYqYUQpaYUSQeqQ5YE9oolovY5zidUIBCdGMfr772HyrYgvOPKJW/KB25nPaJ4SI0DP+6m3n0VwuA/2smq41l7CrimjiZOaRhGT8rMI5ntwroKMjAQBikREj91AMpqayYrLy80eBP58BLjlz8r+vr8Z+J+r9WHw7Xv34j9+/k44c0lxLv746ytwxukREzN9NfFcHAGOQKYRcD/ThrGdrfAc6Fc0TdqaJR9cjpLNOiOJZVpw3h5HgCPAERARCA73ClHYWXAigeikAEVGki3XpYjALvjrXKy5WXI/81uMbv+Jovriqz+Joqs+bqRJntdKCISCCIwKRKRETtL34DgdUxKWoSl3WnpmKyxByD0as25HSRUKLvgHZsUTVutk30lz08Y0/IgYlb5LxxlZKuYRytoElVBWjGhU4ZigJUr1CMfDGqHhsnTYJliRUznZcbFVUTaZJqlMNtYGFVaUVeUV5WGyiBr7UjtCs6JckoyiLKzukX4Mbf1GTPyc85Ygb9EaEPEUmhhFYGIUQfcoQpNj7BMhwS95JpMtr4ARnkR2Shqhkc9SQSuUEaP0Sb8pXzFs+UrruFTKPPnaE5jY8yj8PcdZta7116Pkun8Oj0cq28q2ugbu/QS8bfuiukWuUqq+9BvYi83l495s+E/9/TkM/e+/R4mVjD9cTmpOY3QZKdl+SzhYkNoknf1+cH5UhHSpSU5qTgN8XjQuAocHgdueAl6XWXYtKgd+uwlYquP++otfHcCdd7+qaOPBX1yKqy6L+E/lQ8AR4AiYF4Hxx1oxuuMIfG0jCiFzGopReuMKFF4R8Q1p3l5YS7KQJ4DJ17sRHPfBWV+M/FX8RZC1RpBLa2oEQiFBq1NOdFJgopE+Q2Lby2tFs/XFLEAR1Tn+1AOadRRf82kUbfyoofp55plFgAgsOVEpaFUOKcy/GYk5NpQWQW15LjhKKmEvqRQ+iythK66Ag0ybpWPiJ2ntjT5yD9wv/ElTlvKPfgv5Z1yeFjmzpdLxp36NsT//IppUqqxD5b/9Ao6yiE90dabQ1DgjN9kfIzpHwoSnRHwGJ0aY5ricDCWt7kwnm90haH6KWp+CRqj4W2YyL2iQyghTyueIuG1Ryz3+xP0Y+8t9Ud3JXbwWlZ/9eaa7Oe32KIAdAgGEgn4g/D3AvpNvV3aMfRfP03dVPgT8wrGoMnQscs577B1M7X06psy5S9Yhb+V6wQWBzR7+DBGRTxq7sk86D1U++fmQrLxUH3sJEFVPpG7pXLhtCDJQXeq2pePyuiUZpZcN0x4cVQX+3nb0feuDMaut/uojICsMvYmTmnqRipGPEZOSxvGiCMFJ2TmpOU1wZ7A4+dkhp8Byx8gzKE7STd+5G/j5XmXxX1wF3BCJ3ROz7j/sOIpP3/684vy93zofH72Ja3olPSA6C57s6WG+aeVBSXQW5dk4AmEEglN+jO88gtHtRxAgx7uylNtcidKbVqDg/EgACOk0BTyRBwrikCZGYPzp4xj4gfJFUP66WlR96Tzm05Qn/QhQ8Lf58xdG+dfWXwPPOZsQIBJL0OY8Kmp0Ct/JZDgVqezmr4CIKltOHmzOXCAnN/zdlpMLOMXfdJzOy4I4paJ9q9Qx8eKjgsaS3YG8xWvgOluneZCODqbL/FtH00IWu0NJVDJSsoKRlURayklMmitG08gf7sXE839QFCu98d9RsP56o1XNyvwTL++E+7lH2PVPyXXmRhRf989wlEeC4KYSmJDfixARnUwDdEzUAB1RHDOTdqg9ryBsCi+ZxJMGKBF/k6/+JSY0+Wsvg2vdpTLST0YEigShRAiGyT5GKIrkYfi7UE4iFSNlJEIxQhQKhKRIKDKyUSwbRTxGiEs5WZnKcU5UF1OAjuMUV5/P3EStzPx5iglBRKycmJXITyVBK5C3EmGaqAy9kAyMKK3K5L0tvGwLSjb9i24AOKmpGyqecbYhQM7QyeG91dNv3hWCCMnTreuAuy9K3LNnnu9ikdEHhz3hzP/+2bX4wm1rEhfmOTgCHAFTIBAYnMTYjiNMczPkVkYgdp01lwUTyl9dA8+BAUzsOYHgsAfOuUUovHw+nLXpM3kyBTgpEGLyzZPo/dJzmjXlLinH3P/emIJWZk8VFABI7ox/9vSc9zSVCPj7OhUkJyM9KQp7upPdDpszD0R4sj9GhAqEqHAsTyRChXPst5hPyC+UFY6J9WiRqVHnxbw6ffZR4BEKNkQBLCiQRbKJTLWHfnNX2HRVqid38ekov+WbgiaRViLz77FhBMeHmNak8DmIoHuYBdEJkCbl+BAcE0Nw+SfT4nmSAk8JpGREi1LQqpQ0LQXSkvKlOwWGTjGfsgHYUdB8FmyzlByfFs40j2UBA6dVV5oKm0k7NBEplyYIZk212UJqpmvAEuGTv2rZrKTGAAAgAElEQVQDyj/1Q93Nc1JTN1Q8I0fAugi80gX8yy7g+HCkD+fXA1uvA8oTKBG9/W4/PnX782g9FjFj/djNzbjnG+dZFxAuOUdgFiLg7xxjxCZpb4aCytfLuQtK4T2uNFUniKq/uh4FFzZYAy3qUyCEoC+IkD8A+EMI+YOAn34HEfIFgYDwKT8u5AuwclQ+5CPtAPpU1iM/Lq9n6u1TCAzG1gqr/voFKFgfrRFrDVC5lByB7EEg5PPC39Ma1uz0tR2At+3d7Okg9YTMVEXCU9AqzYWdSFUZmRp05GDEB4QcObA5c0TSVfxORCv7yxHIVcpD5dlnDkBEK5Wh885cjO38Gbytb2limLNgNXKbz0JofISZgAeIuBwXPom41JucdhtKc/RFADdq/q1XBp6PIzCTCFhNO3SmsGIm0w6HYN5td8q+O2Bz0DHhj700kL4rylB5p1heXUaoU6jbAX9/JzwHXo7Z1bwFq5Gz8DSEiGwPBcOftlBI0EaVfUrnbbJ88vPy41J9TE00qp5I3dI5eduhUBBUl1bbzMesKKvyfBx11DQONGn7l235mu4WOKmpGyqekSNgbQSGpoA7nwN+fyDSj3wn8NAm4KKm+H3r6BzHp2/fjVf39oYzXrOxCQ/87BJrg8Kl5wjMQgS8hwcZuel+SnAKH4kgoA1G3f9cBVtxblxCUCAMBUJQIAwFolAiFtnxMFGoTTRqlZfXKxGNQUW9EaISKqLWLENbeGkTM0NPi6qRWTrJ5eAIWBSBntvOjSu566wrATI39dGfB4xcYN+9gN8jfGfHhO9sI2nyNO4LwWPS+6UmdHYHisorUVRRrdCiTJX5t8mHi4vHEZgWArG0Qz2H3sDUW8/ErNteUoHchacLJB4jCmVEoEgQSufCZF+YUJSTiyIZGFVGJB9lJGKEkIycYyRkFPEYkUdOVk4LqCQKD/7ss/AcVLoeomqctU2o+sKvmesSqyeBCA0piFmJWJUTtBHyVCBWE5XxtLyKscei/eFKeJV//DvIX6OfZ+CkptVnGpefI2AQgf98HfjGC8pCd10AfPas+BW5J/zMx+Zfnm4PZzx7XQ22P3gl8nJjmBcZlI1n5whwBDKHAGkYkr/NiT2dcfk2KWhq5iTLvpbIjJ9M/fPPmouCc+oAhz6to+xDgveII2AuBGhTP/R/d2oKVXbznXCde60xgcl3nIoADZOfagJUIkNlRKktECFNJbI01aTqkDeEYDxncMZ6nHRuG0V3LiyHo5jMwMthLyqHragMjqJy4Tf9FdJfCXJyclBeXp50W7wgR4AjEI1A713XIzB4UhOa8lv/A/kruFVe3HkTDGLk4e9h4qWd4Wx5p12A0n/4HByVc/mUS4DAyO++o8BOyl5w/iaU3vRlQ/hxUtMQXDzzbEFgdHQEPV1dWLZ8RVZ2+YmjwKefBMYirjKxaSnwq2sSd/ff7tiDrY8cDmdc0FjCiM36Ou57LzF6+nKcOnUSnslJNM7nEar1IcZzTQeBri1/hv+kezpVmKOswwa70wE4bbA57bDlkKaADbYcO+Cg3+Trzi6eJxNNOk7nI/lssvL2GMeF+iPl3c+0Y/LVbt0YOKoLGMHpOmsOXOfOE2TiKYxAy/59aGiaj6KiIo4KRyAjCEy+/Te4n7yfmaVLqewjXwfT0rRa0kGq9vf1IeD1CBqo7M8napv6YAv6RO1TX/g8wueVeeF1IzAcP/o8YWgrqRaIyyIiMMthKy5nxGVMf5samJOf3YqKCquNhiF5p6amcOTwQZy2mvutNwQcz5w0Av6eYxj8xeeiiM3SG76Iggs2J13vbCsY8kwiMNgDOwUPy4AP3mzC1737EUy+/iS8/d1ASRVKN2xC4YUfMNxFTmoahowXmC0IeL1e5ObmZm13jw4BX9kN7DoW6eL8UsHP5srq+N3+1g/34se/eCecqbAgB9u3bsS60xMUzFo0U98xcuLvIFMNnjgCaUag947dmHy9J2Yrtnwn7EXkm00iAYkcdMCWkDwUSMRYpKJEPsYmD/WVD5OS9pnRfgyOe3Hq/z0Db1u0T9K8VdUIun3wyR0ay5B2VLrgOpsIzrkCwUkYz/Lk8XiQl5c3y1Hg3Z8JBIKjAyBiqaAmu33g9vf3Tys4kHxshu77Enzt+zWHi2ksffBLKRnK2UBqElD8/peS6cIrMYjA1N+fY4HUQnmFKDz9QthL+X7OIIQ8+wwjwEnNGR4A3jxHYKYRuOt54CdvKKX46UbgQyvjS/az+/fha999XZHpwV9eijNWV6PtxBjKy/KwZGHpTHePt88R4AgkQGB813EM/DDaJ5BUbO4vr0TuwvRHf7XyQAWGpzD8v38HYSmlin89A8WblrCfFKTJvbsDEy+cgPeodoAMR0U+XGeKBOd582DL4y81rDwnuOwcAbMioJ/UbMXWL/wc+6SOnHcrvr95saJb/pNtGH7gawiOTWGnpwFHwmeDuOKzd+HSetmz4/A2fOm+PZHyjZtx+23rUaMDqNlCauqAgmfhCHAEOAIcARUCnNTkU4IjwBHAQ/uBf92lBOKTa4DvJ/DP+/ttrfiXL8oddCq97525phrf+eo5OINrcPJZxhEwNQKD//kGxh6LmF5KwpbfuhYlm5eZWnazCUeBkuKZlPs6xxi5ObG7IzbBWZrH/G+SBmfB+npOcJptkLk8HAELI6CP1BQIzd5Nd+L2DWT2rf4dASDoHsXEM/dj97GTOL8QyF16BsbtPfjRThs23vEZXCK6wux9cQ96N6zHKlZ0EM/+5G7sgj5ik5OaFp5wXHSOAEeAI5BmBDipmWaAefUcAasgsLcHuOM5QG6FenadYI5eXRC7F0/9rZNFRh8Z9WpmKinOxbPbr8WCphKrQJGUnMFgECETON7XEp6bsSc1pLOukPuvbYxsCwxNwVlXjKKNC5C/tnbW4ZDJDvu7xyManEeGNJu2F+eGgwwVEsHpcmZSRN4WR4AjkGUI6CE1e1/8L9z71hlKTUqmaQlsuWezSEzGA0YgQfHJe7FlaYx8BurjpGaWTULeHY4AR8CUCJD7s4mJCZAbPjOmyspKTbE4qWnG0eIyzTgCY2OjLFDQ0ublMy5LJgUY8wJ3Pgc8GLY1AiiwORGbl8eJWfOz/92Hr31PaYoul/uWG5fhR98+P5NdyVhbdOOnPyI1U5X6+3qZX6V59Q0pqdJms8HlcvHAGylBM/sraTt+DIWFRaiu0WMUmP14ZKqHvu5xTL5wgpGc3hgEp60wBwVn18F15hy4NtTDXpCTKfEy1s7Blv1obJyPgkIefC5joPOGwgi8+87bWLlqNez27PVvm5jUFLQo31oraWmK8Aztwb3f2Yu1Mu3L2FOHk5pGLyvP1BRaWw+z+ccTRyDTCAwPDWFgoA+LFsd6C5FpiXh7mUbA5/NheHh4RpR0Tp0UfPvXzokfNb66uhq0r1UnTmpmerbw9iyDwOTkJCOCZmP62V7gq7uVPb9jPfD5c7TRUAcOUueaU1uA/Xs+mHVQut1u0F86kt/vB2kmpDLl5+ejpCS7NWZTiddsrYsWNTk52UeWWWk8KRp92AfnoUFN0YnQJHKTzNQLLmiAvTA7xmw2P3utNEezVdYJtzvrCfXEpGYsQlIHUSlOjH3bbsfWrnim5bHN2bXm1mzR1KSX5AUFccyjsvXC4/0yBQJErOfl55tCFi5E5hEYGhoC7QFmIgUDAdasPUGQXE5qzsTo8DY5AhZG4Onjgjk6RUmX0jWLgQeuBdQvSL597178x88j0dC1ul03pxCf2LIcn9jSDIqWbvVEmpm0MbBaKi8v54SV1QaNyzurEQicmoD7+Q5MPH8CnoMDmlhQUCEWQZ0IzgsbWLR6njgCHAGOgBYC6SI1mcn6jnbWZE3YF6dcAtGPZgcda1L420w0UrOF1EyEAz/PEeAIcATSgYBV9rWc1EzH6PM6OQJZjkDHqGCO/rgsfkh9MfCb64A1Mld7Tz/XiRs/8bRuNK69cj4+8eFmbDg3voq57gpnICOZh4+MjMxAy9Nrsri4eNZqIE8POV6aIzDzCPh7Jxi5OfF8BzwtMQjOHHskyNCFDXCU5M284FwCjgBHwDQIpIvUlHdQIjhXxfSpKRGc63X56OSkpmmmDxeEI8ARyEIEyJfmwID2utJM3eWkpplGg8vCEbAYAt/eA/zoVaXQP74c+MhpkWNbbn0Wf3laeEMvTw6HHYGAtr/J+rpCfPzDpL25HAUWC35hVVKzqKiImzZZ7Prj4nIEtBAI9E+GTdQ9+2NojTtszAdn/llzUHhhI+ylnODks4kjMNsRSExqpsKnJsBM0HErvr95cQzI9Zuzc1Jzts9a3n+OAEcgnQhwUjOd6Ap120JmDSmc/r7zFmYIgfGxMZw82Y3FS5bNkATma/aRFuCLzwKjnohsH10N/OiyyO8vfv0V3P9gS/jAhefX4dt3nIUjx0aw44k27HyiLWbHNl21AB/f0oz1Z88xX+c1JEonqTnQ38cCBdXNq085FpzUTDmkWVdhR3sbCgoKUVVdnXV9y9YO+fsnMPlCJyM5YxKcdhtcZ86F65w6FFxYD0eZOf1mHT7UgvqGRjYHeeIIZBqB/fvewYqVp2kGIsi0LOlqLzGpGYOQpGjlu2qVEdHjCMlJTWMj6PV4cOxoK5pXrDRWkOfmCKQAgeHhIQwODGDholgvIVLQCK/CtAgYIjXpWXDfnnBfYmvkUxbh5VUkBrGG6xFVfUBsDX6uqWnaKcQFMysCbvc4iwDMUwSBt08BX9kNvNQZObZ2jhAdvU6EamLSj+PtoygvywP50ZSnlsNDjNzc/vhxRnRqpcb6Iqa9+fGbm+EysfamEVJT7mcqoR8p9Y29MZ6jfWHjsatGFaE0zqTlpCa/ohMhMEWO4vPysnpTnwgDK58PDJIG5wlMvHACnnf7YnaFRVA/dx7zwekoNw/ByZ+9Vp591pd9bHQUxVkeUE8PqQkW6XwbasLm4yqtStX5fdu2AZs3Y5U0BcS1TGSz24qt24AtMq1NRnq+zM3P5VfN2Ngoiot5QEfr30nS3wOv1wsKKppK3a/JyQm4XKkJVGW320EBSrUiVacfHd6CUQR0k5rs3t4Z8Yms/q1ueGgPnu1bj0uWCieEPTFkPpUH8ey2FjRfdw5qABYkN16gOU5qGh1Znp8jwBHQRGDKLwQQ+rUsLpDdJvjZvHoR4AsCbcMAKQFVx3kubnvsGCM4H9sVbbIuNXz91QuYafp5Z8kceJpkXPSSmsLNuz7sM0r9W92d3hf3oHfDenFjIPqcgprYlDvbj+WQXxsoTmqaZAJxMTgCGUCACM6JFzqZH86pd3pjtpi/rhYF59ULGpwVrgxIxpvgCHAEZgoBXaQmCScSl9KdQ6GNoyI1lS9vqbBaG0e5bmF9T/DSVo4PNz+fqdnC2zUbAkRijo6OMosusyeHwwHy5Z+by4MXmn2s9JGa2q5JEmvly3uvw+0Ie77sxdo7PoNLypXIcVLT7DOJy8cRsBgCv3wL+PLflEKfORd4oydy7NL5wN3vAZZWxu7c/oODjNykv9YY2ptN9UX4xEdW4GMfakZ+vsMUSOkjNbVu3DF8VcXqFXsDBoUjfbZ5eOsM3H7bcuz7yd14ay3X1DTFpOBCcARMjEBgeAoTzxPB2YGpv8chONcSwTkPrgvq4axKjcaGiWHhonEEZh0CuklNEyHDSU0TDQYXZUYRGBsbw+Tk5IzKYKRx0tisqKgAffJkXgR0kZoxyMbIvnQ907aMnzipmQghfp4jwBHIMALPtQN37gZaYsSoIHHILP2Zm4FaHe7R/vRnQXvz8adia29uvmYhPv7hZpx75sxqb+oiNTUIScLE0ButGHUIQ22QIAXANTUzfJHw5jgCJkQgOOKBm0VRP4Ep8isSI+WvroHr/HkofE8DHJzgNOFIcpE4AsYR4KSmccx4CY6AGRAIBoOg69dqibQ1XS5uBWLmcdNFasbak8bdqyp7Hc+0XMoZjyTlmppmnkVcNtMhQD69Tvb0YNHiJaaTzWwCdY8Bn/wL8HJXbMn+aS3wvYv1S07am9v/ImhvHj2u7XtzQWMxPrFlBT5601Lk5zv1V56inHpIzVg35URvtAb6++HzeTFn7gRzrty7KZYmJic1UzScvBoZAic62lFYWIiKyiqOyyxAIDDqCQcZmnorNsGZt6oaBesFE3VnjY63VEli13rkEOrmNaCggGuJJgkhLzYNBA627Efz8uwO1MJJzWlMkDQWJR+JbceOYmnz8jS2wqu2MgLkQ3NwcDAtXSB/rsNDQ2hobEp5/fQ8J6UKnsyLQDpJTbl7kpoYe9q+XsGCqHr4RRaEKFbwIU5qmncOcclMisBscBafKujv3gPc+2rs2moKgL9/AshLgnv8405Be/MvT8fW3nz/dYvwsZubcc4ZiZXeU9Xn9JGag/jrf92Np0+QpBoR4hQd4KRmqsaT1xNBYGJiggUKIl9IPM0uBILj3nCQoam9J2N2Pm9FJQo2NKDwwkY4alNLPo6OjKCktHR2Ac97axoERoaHUVpWZhp50iEI+eOjgHBWSqTlRdpe2Z5GRoZRWprd8y/bxzCd/UsnqUm+OicnJlBQmPqXlpzUTOesSE3d6SQ15RJKBKeatPR6PTiw4w787rX4e19OaqZmvHktHAGOgAYC33wR+PFriaFZWwu8bxlw/TKg3uDalCKn/+nPx7H9L8dZdHWttHB+CT7x4eX46E3LkJeXXkImfaSmvGeSY/1Y0UE5qZl41vEcHAGOQDIIEMFJEdTJD+ek3FmyqrK85koUXNDAoqg756R+M5SM7LwMR4AjEBuBdBIj6cCdXrCVlZXxF23pAJfXaSkErHbtSuByUtP800wXqZkSn5pabthiBcaNxo2TmuafS1xCjoBlEXisFfjITmPizysWCM73LQXWzjFW9pEdR7HjL2148pmOmAU/cN1C/CPT3kyP7009pCZS4VMT8Rwqc1LT2MzhuTkCHIFkEAhO+Jj/TfqbfF0WDU5VWe7SChRe2ADXBQ3IIYfKPHEEOAKmRMDn82F8fBz0aeZEVgNktsotB8w8Sly2TCFgiNRke5A9YdFimfOyDKq8aNyM22+LDvoiNyNObE0WQYWTmpmaIcm3o4vUjLEnJT+Zu2r0B61VxpYQCc15t+L7mxcn7AAnNRNCxDNwBDgC00Hg+j8AzzOTaWVyOoCVlUCcYLvIdYganEuBjQv1S3GodRiPbCeC8ziOd4xpFly0oASf3LICH7lxKfKooRQlXaSm5hst4ebdtfFebFmqRxhOaupBiefhCHAEMoNAaNIP9/Mdggbna90xG81dUs40OAvf0wgnJzjTPjjBCT88+3oR8gWRu6gMzjmcVE476FnQAAUeIbNTMyaKlmyz2cwoGpeJIzAjCOgmNRlJ2YmNd3wGl5RLpKXst0r63hf3oHfDeqxix7W15gRCsx5b7tnM8ql/xwOEk5ozMl0MNaqP1NQYd7UCD9v7bkPNJ4V97r5t24DNwpxhSSTQwyQ7y38KG8V5lUhoTmomQoif5wjIEJhwu3Hq1EksWLiI46ITAU8A+MxTwB9aIgVOrwG+ezFw7jzg4ABA0dJ3dwDPdQAef+yKL24SSM5rlwClefoEeGR7q6C9+awGsypWccP1i/CPH2rG2eum73tTF6kpRTrvirzxVAcJUi4KWrF1G3DNReXw+nyorZ0jREp/mZuf65sFPFcqEOg80cECBZVXVKaiOl5HFiMQnPJj8vkTLJL65KtxCM5FZSh4TyMjOXMS+B45drQVc+vq4HKl1ldnFg8DRh89jKH/flPRxeLrlqDitjOyudtp6dvhQy1YuowHakkLuLzSuAiQ1mx723EsXqLrjTdHcxYioI/U1LbiUmrHRYM3NjaG0ZFhzKtvEIknhAlMaGro6bcW46Sm+SerXlKTeqLU2FXtUVWkpjIvlVb5zFRrCcuhOi9ae5OTmuafS1xCkyEwPDyEsjJ6vcWTEQQ6R4G2UaA8H1gZI3jySbdAcLK/DqDXHbuFVdXA9UuBTUuBRTqG4/DRYfx+m0Bwtp3Q1t5csqiU+d78yI3LkJtjN9K9cF69pCYVEIhJsajKpENJako+NGUixTABEXLoX1BINZIZF48qnNSQz5pC4+NjyMvLR05OzqzpM+/o9BEIeQIRDc5XumJWSFqEYQ1OkeAMeYMY/s27mHi2HaQ5lr+sEsWbliJ/XXrch0y/t+apYXzXcQz8UDtSHyc2jY/T4OAAKvgLHePA8RIpQYDPv5TAmLWV6CI1k/R7SM9et9stBORSa99N050WJzXNPyWNkJrp6I0UvC4/Pz9u9ZzUTAf6vE6OAEdg2gh4A8AzbaIGZztweDB2lTWFgg9OIjhJ+zNR+sOOo3j08ePYFUd788bNi1lgobPWGtPeNEJqJpIzk+c5qZlJtHlbVkDA6/UyIs2sichlq/mTC3kDLMiQe/cJTL4cm+DMWVCKgvPmYWJPJ3waAeCqvnAOCq9YYK6hCQGhQBDwBxES/xAE+86OBYTjCIQAfyj8WzgmHA/RcfF3pA7KT2WFc1IbLD+rM1JGqENoh/ycxkvzHrwWzloewMlck4hLwxHgCHAEjCOgi9SMQUDG8vMfLYXg9qp3U8RHotrKTCoT67i6Tk5qGh/rTJeYaVJTb385qakXKZ6PI8ARmFEEaP+7W9TgjOOuDeRmiTQ4yUz9yoWAM47CZeuxEfz2j0dY5PSOznHN/i1bXIaP3dyMW25ahpx4lYmlOak5o9OEN84RmDYCZOpH5la0STB7ojfXJSUlZhdTUz6JeGOBhvZ0Gu5D9RfPRchpE0nDEBCMEHpKElGLbBSJxSiyUSIfhbpssjolQjL8KZGUEoFpTveDMXG15zvhmFMIZ00BHDXCp1P8dNB3TnganpO8AEeAI8ARmAkE0kdqyi3FVObBkrnxW2dEBQ/ipOZMzIL0tMlJzfTgKq/VFjKrB+v09523wBGY1QgcGgCebRNM1MkXJ2l1xkob6oH3NQNXLwLi7dH+9OdjIA3Op5+Lvbm+6R9Ie7MZZ66pjtkeaXcNDw9bbnyIGEmk2m+5TnGBOQIGEaBlxeDgIGgRZ5WUFZoOgVDYRH3ixfgahlYZl5mVkxjW6QVSsRfkKAhPRzWRn0R8FrBgQ/TJE0eAI8AR4AjMPALpIzXlfZMIzoivRK6pOfNjnwkJ+vv7TW25RBhwTc1MzATeRtYgMDkxgd7eU2iabzKzt6xB2HhH+iaAp49HzNTpd6y0tELQ4HzvYoB8cmqlo8dH8JuHD2PHE2040aWtvdm8RNDeJN+bWtqb6br5Dw8NwevzoqYm9f7kKisrLWfKany28BLTQaC7q4v5XS0r1+HEdjoNzWDZyclJpqVptRRrMWe1fpC8oWCIBRnq+85LgMW0H+PhbbPbAIcNNrtd+HTQb7vqU/uYzSGWYXVElwmfl/I5bJh4sRP+eA/EaU4Oe4FToeEZJjxJ23NOIYgEzaZ0tPUwFi3mgVqyaUyt0peA34/29jYsXLTYKiJzOTOMgC5SM0mfmuRPfXRkBHXz6hEVGIj71MzwSM9Mc+TXcnR0dEYaH+jvY+1WVsVWKKLznNSckeHhjVoVAdLiGRocREUlj/5rxjEMhYAnjkXM1I/E8cNZ4RLM1K9ZDFzUpN2bbY8dw8OPHsVfd8fW3rz5A0txy41LccbpkZttum7+nqkp+Pw+FBUVpxR+imhNfzxxBOIhMDIyjPy8fOQlcNZtZRSJ0CRi02qpoqICTqfTamLHlbf9it/HJTXzV1XDQTfyKIIwEfFnA+z6iMEIgUgkpEQsxiclIwSjUo5pKk4aHlvPu304efuzAD0YVanin9eh8PIF8J9yI3DSzT79J8eFT/bdjaDbZ7hNeQGbyxk2aRcIz0I4a8msvUggPatc06o/04X7+npRXW3Mx3amZTRbe5N7T2L04RZMvd3LRCM/uaU3r0AuvWHmyRAC/f19qEqwqTdUIc+cVQjoIjU1I5ULQUt31UT8ZKqBobonJtwoKSmNJjU1iVJBo7Nr473YkuA9UFZYmmTVTIrdGdrbUsCoTFsyTbiFqMEFCfapnNScJRORd5MjMBsRIN+bfz0umKm/0RMfgWuXAPR31SKgUBXc+Xj7KB74/SE8+ngbOru1tTdXLCvHRz/UzAhOp8MO8q1J5IiZ/fJRkBGXy8XNzmfjxcH7rIkAJzXNMzHGHmvF4H++oSlQzvxS1N13lXmENakkRGwOP/Aupv4ukEqUKj9/Noo2LkwocXDcy8hNieRUEqBuBCemR3raGelZCHu1i31KfjyJ8CR/ns4s0/RMCHiWZaCAYH3f3BPVK5vTjtp7LkZeLHOZLMOBd4cjkAkE9JGaADMX31GPLfdsxioSTKVpqTzfiq3bgC2bIxrCRIBufTlifk5VsGNdm8N+NfX602REVUEBKFApT9ZBINOkpl5kYgXOfGzHNlyzabPeamYkH/epOSOw80ZnCwLCm7kJUNAMsya6gZEfSD2+II8OA7uOin442wFfnKDG59QB1y0VCM759GJSliio0EN/bMUzz8fT3lyCj97YjHWnV5kVOi4XR4AjoIEAJzXNNS2G/+8djPzugEIoIjRrvn0hD2RjYKiCk34WQd1enGugVPyswbFo0jOs7XnSjRC1OY1ky49oerJgRkzLUzBtJ21Pq2l6TgMKaxUNhUDz7cSmP8WUO29lFeb8+DJr9YtLyxEwMQJ6SU3qgkBctou9URKUSlJTHiRIzN4YIS/lcAhkZ/w8WvBxUtPEkypLROOkZpYMJO8GRyAZBKwW7Mao+fTwFPDEUeBv7YIvznhuxxaWAZtEgvPMuRE0j3eMYuvDh1lwoe6T2o48Vy2vwC03LmN/DvKfxhNHIEMI0JtUMhUx6xtVgiEnJ4dpCpsp6Sc1VYv9GAv9cN+YNoRca0m5kRDytWLrF36OfVKh827F92UaEvFwykbzc6m/3iNDmHzzJP+gtcsAACAASURBVEJTfhChWfieRjNNGS5LDASCox6Flqda63PapGeeIxKtPUx2ilqeZN5embp7i6elHwjZkLukHLYce/aMeVAgIGks2OeUL/w7ckw8x/L4WF66FuXl6Lj0m87pScXXLkZecyWcjSXIaSoFae7yxBHgCCSHgBFSM7kW0lOKk5rpwZXXGkGAk5p8NnAENBAgc+L+vl40NMZwwpglqFH0XzObTWvBPJ1NPQUaeuqYoMV5dCj2IBblCoGGSIPzSpn13o4njjOC828vdscs/GHR9+Y6me9No9OFBQryelBTO8doUZ5/FiFArg/IoTf5AE5loiBprnwXiktKUlYtaVuXlZWZJkiVPlJTJDTnSaSj+rcankE8u60Fqzavh+SRT22uJRGavZskv1YCwRn5HR/y6dz/UjaYaa7oREcbamrnIi8vL80t8eozgUBgREl6Bk9NKHx7Mu3SaSQbIz0FX54OyaRd9sn8sSZIozsOY+inbypylX9yDUpuaE5UNPXn/SEEpwRSkbAh83/2fUpGShK5KP4Ok5KKPCIpKR3zBFIvZ5I1khZuTmMJcueXwtlUipymEuQ2lYJ8s872FAj4caKjA/MXJHYbMduxmq39TyepST4NR0dHMGduXcrh5aRmyiHNugr7+4RAQVXV8QMFxeo4JzWzbkrwDqUCAdJ6GhwcyGpn8dTHgYGBVMCV0TrIJws9HKeb3joV0eLcm8AP55WLgKuJ4FwEUMyD9s4x/OZ3h/Dw9qPoOaWtvXkaaW/eJPjetFMkWwOJHDT7fV6UlmVv9GkDcPCsGggEg0HQSwn6THWi6Je5eXm63D0YaTs3N5cRm2ZIukhNrWifMaKKxuyTOr9GnUb8Us0GUrOvt5ctam02Y/dNM8wrLoNxBIIq0lPt25PIu+kkgfSMaHZGTNsFEnTypS4M/Ph1zSbKPnk6Sm9YHrP5kDeg0FyMaDX6FFqO0dqQEY3HKHLSZx4CMi7uFIcr38n6n4rEiOmmUkZwEtHJyM75ZbOO7KSXijU1tamAlNeRhQikc+9GbsgoAnp5eeoDfBUXF5vOYicLp4eluzQmRl1PVqGCk5qWHn4uPEcgeQTo4TU0FEddMfmq01oyHW/72kcEgvOZNuC5diAQR/Ft3RzgvYsFLc7mSuDPT7ax4ELxtDe33ECR05dh7WruezOtk2MWVU4m56SlabVUWVlpCm1NPaQm07KE2jRc0KzEJxNH+2Rjw0lNq01RLq/JEGCkpyqQUeT3OEJp1kJ0nVOn0oqMEJZxFwtmwtFhg92VwwhCIiLZp0v2mZ+j/C3LZ3PJzsnL5gualYM/2YuxnUc0e1twQQNy6orgbRuBr30U5IvVaHJUFzCtTkZ0NpaKGp4lsBeoIj0arZjn5whYFAFa+9Ea0CqJXlDS2s9uzyKXHlYBfxbJyUnNWTTYvKscATkCnNTUng9un0BwPnlU8MM5MBl73jSUANcsEUzU59vHGbn5uz+14mSvtvbm6hUV+MiNy/DRm5rBlZDSdz2Ou30oUoe2T19zM1IzafPSn9USaWqSxuZMp8SkpmBq/tZayUxckjjWce0eRWthqk3Yufn5TM8F3r61EQgMT4VJz4Ca/DzlTkB60hvM+BrBdDa1Dj7i402+PAXSMQcUREkiHxVEZL5IUCqISSlvNAlpy3WkdZAH7n0N408eU7RR8oFmlP/TGsWxoMcPf/soIzgZ0dkxIvzuSYLsrHIxTU4iO52iCTvz2Znlz/60DiSv3BIIkIXOyMiIqQO8SkASoUlamnoCvVoCfC6kaRHgpKZph4YLxhFILwJGSE1lBL0mbLzjM7gklmW0OlCGVmCNqGAaABIF4BDhSIemZjykSXPziWPAs23x/XDmOYHrlgganDjWjoceOYRnnu+KWfVHPkiBhZZizWlK7c2hYQ+6etyorsxHbc30zezTO4vMVfudd7+KX/wqEkH5M/90Gu764pnmEjJF0nBSc3pAZoTUFO9zq6K0OpXBh2rC/jUT92k2mJ8nRoHn4AjoRyAwNKUZyIgIUN/JMcCXPGVJpu0RsjEnoRZkOG+YrNQgIJ3W1GaiQF+ewwOwOeygqOc59NZXZyJtW18HEZ3Dgkan+N3fY/zFnbO6gPnsZEQnkZ4sQFEJ7OQsnSeOQBYhQNqa5GMz1X7VUwUR+VIn39j0yRNHIBYCo388iJGHDghvD21A6YdWouT9ywwDxklNw5DxArMBAY9nCuSwdl59Q9Z2Vy+pKRCa9dhyz2asAqD+rQao98U96N2wnuUFxM07NuP22yLBM0Cb/V21ymM6kc40qSkX651eQYuTAg69eTK+wBc1AeeVjmNg72Hs2H4YvX3aKp+rV1Yy0/QbNi3E5+96BQ8/2hqu+MpLGvDdr52LxvoinejM3mwbb34Kb7waTSJf8J4mbL//kqwDJp2kJgVJy893oai4OOW4zRZNTWa6/rLGCyANn5zRwYRiwz4bSM3OEx2onTMHOTmchEj5BcgrjEKg/fLfx0Wl5u4LZRqTMg1JMsU26C+bw28MAfJZyrQ620mjUzBhZ9+7k9PsJE1Ouc/OnKYy2IvMY8YeCgbR1dWJ+oZGY0Dx3ByBFCCQzkBBKRCPV5GFCPTf8yrcTx2P6lnRxoWo/PzZhnrMSU1DcPHMswUBFl1uoD+ro0/rIzW1/McZM79kBOZ9CJOiNIeMBMZQz7mZJDXlsnSPCRqcRHKSNmcwjrLHaTXAkuF2dL1yCK+9Elt7U+v6WrywFH/bfh0KCqwfGZSCdAeDIQSCIYToMxBCMBQCxboJBIIMwyB90u+g8Kkn/8OPdeB/7v97zNvTj793Aba8f3FW3b70k5pKrcCEGtFRWtTrZdeuqi4VotEaidGQW4fUBJLzqRnjRY4IBdW5q0Zt0q7fT+dsIDVPnexBVXUN1+7IqjuWeTvj/msb+r//iqaAFZ85E8XXZtezw7wjoV+ykC8IH2l1dshM2ZMlOytd4QjsRHoKGp6lM6bZ2dPdhbl18/SDwXNyBFKEAGl+jo2NZnWQ3BRBxauZDgL+IPNT7f7bCQz+l3aQPqq+6s7zUXiR/hc8nNSczqDwshwBCyOgi9TUiv6LWJv9GGDEIjV7r8b3NxvfLJiF1JT3luIUkA9OIjj/2gYMxvHDWR1yY17HIbS9dAgjQ/ocfZ97Zi3OWlsdRfYR4cdIPxU5SOQhIwlV5KCe/EQysvrEutX1M9JRVr8W6RguryIpSa60pPIyYGg4ZtXLzpmPl357cVqanqlK9ZGaav+N6t9q6Qfx7LYWrNoc0arWo0Vo5CWFlUhNzX4xTctT2ChqrisR1IGvpp9OTmrO1HXE2+UIEALuZ9rR/72XFWBU/L+zUHw1+ZPhyTII+IPhoETkr5P8djKfnV1jhrvgqCCfnQLJSSbskv9OezHXIDcMJi/AEchiBCb3dGFs1zH4e8ZB943C9zSgyGrPDtrzTfkBr0A4kpZ8yONHcCoAeAORY1MB4ZyYJ+iJfA+J54R6qIxQB7kXIX/KUt1hLaAEDqsLL5uPqi+dq3vmcFJTN1Q8I0cguxDQQ2rGIiv0kxjaQTAE00wZnjr9aVIJM5Ka6pnxwgmB5KS/4yOx542jvQPVxw/h1IHO7Jpcme5NdRXQ1x+71dpqrCwP4L1XNOK9lzdh1fKKTEuY8vZ0kZpaLyU0zJ/jCpcwv35CjtqxEqkJqO9f0VrqCtI3LuEposzGpFPhl1i4H8o1YmOPyGzQ1Ez5xcIr5AjoRIDMmsk/Xc681Lve0CkCz5YGBJhmZ4dgvu5jAYpIw3MEvs4kyM7yfOSwaOxCRHbJnN1ekpcGyXmVHAGOgJkRGPntfgz/+t0oEYuuWojKzxkzn9bqJyMDPUGBFBTJwZAnGCYLJeJRIiGJQJT+qIxAPgYVJKRUj/ApEJbwB00Hs+vcOtR860LdcnFSUzdUPCNHILsQSB+pKTdRTRBUiEEa31xTjboVSE25zC39ggYnmarv7dGeQ7annweOHI09wfJyAY/X+hOQhXy3CcFm7WIwBPpkwWdtAPknC+eh33RYyBey2UT/ZfJ8QMhuh62sFDgcB7/F84HWtjB+8xuK8d4rmtjfOWfUWBJXPaRmcubTKjgSkJr6X3AI9VqL1CSJBWJznwiLOqiPgtTUCoAmwXnerRHN9Lgm/vGnIyc1LXm5cqE5AhwBEyIQ8hPZKRKdcp+dyZCdFa5wUCJBw7OU/XaUJiY7g2NejO08Au+hQRZ4yrVuDgo3LjAhYlwkjgBHQELA824vTn7u2ZiAFF2xADmLysIko0A2SpqLMg1IdkxJXIaJzCyEm4LJgYLsSdqhMfpYeuMKlH18tW4EOKmpGyqecTYhQITfQH8f5syty9pup4/UlEMmEZyJtJD0a3tZjdSUo9E3IRKcRwHyixw2x245DNvf9sSca6EVy4CyEkb60T8i/ojkY0kkBW1E/tkE8o8Rg/QXzk/HRfJQOkc12aV6ZEQhkYesfpFQlD7ZT4387LhdyK8mJhlJyYQUPiWZdVxVFE0+3wEoPp3sOYh8+acTONo5iXd+/CfA64uuucAFNMwDDkUCMMkzVVW6cA1pcF7RhEsusI4fq8SkZizft4l94pI/4bz8fBQWFiXwf6v/upUwtx6pqWOyZjDLbCA1yadcdU0tnE7r+xHO4NTgTaUIgc7OE6jP4iCRKYIpu6sJhJgmJwUlYtqd7G8YvhNJanYyjc4ywZRd1O60i2Sn98ggTt2xG8FhjwJT1zl1qPm2fi2l7B6QxL3z97rhPzHGgnrlraxKXIDniEJgcnISY6OjqKmtzW50yG2X24uQ24/QhA8Bt499BumPvrvpux9Bt5cdC0nfw/m97BgRlEb2NVYB1UaEY54T9GmngHj5wicjIvOccLiEc1IeOh/Oz86J56ks1cHqyWH1SOVoT+jrHkP3LY/HhGXeb66Fc26hbtg4qakbKp5xNiHg9XoZqZnNzrr1kJpaQX5oHmhrgMWaIXqIDz15hPqtTGrKESK/lCzQUCvwx4OA7+HHgN6+aBCLixC64TogL/Hb/lReo0ZIRTX5mGsXiUcDxKS6DqN9ueiHvXj3/55SEpsFLtR84HK4S8sxfrAdtuMdwLF2cjiqWb3L5cQ1pMF5eRM2XtqA3BxRm9SoMBnIn25SMzcvH0XdT+FL9+1BzABApHG4qxa33xbxwZmo65zUTIRQ/POzgdTs7upkQfo4qTm9ucJLJ4dA54kOHn06Oeiyv1QwpPDZyUzZifA8MWq4746yfEZyeg8OME0urVTy/mUo/9Raw3XPtgIDP3od42QSJUvVX9uAggvqZxsUyfU3GIL76TZMHBuANyeImsubGfluxhQmIWXEo0BIiiSkSDwKhKSMtBSJS0Zgkrl1SlICp5ApaUNVCSmrEEkokoeMdCSCMUw0igSimEcgIoVjdhmpKBGMjGykPDJi0ubM3N5n8pUu9H71hSikqr91IQrONaZYxknNdEw4XidHwAII6CI1NU1PBU2vro33YstSPR3VQVgm9NsXaSdbSE05cnc9D/xkjwe2v70EHIuYSYfq5wIXngdXdSnqi1UaipLGogZxOBOkop6ZkM483gDw5eeAXz/eA0y4gcJC/NM1c/FdMT7QX1qBR1qAnUcAtHfCRuTm8XZgSqkdIZfxqssaGcm58ZIGlJdlllROhFU6SU1qW/DzGM99RGKNT60+mIXUTIxfohGYmfNVVVWwS64bZkYE3ipHgCPAEeAIyBEIAd62YSEoUceoSHwKvjvjJT2UCJGfcNjAiAbxM/ydzDiddnbO5rCx85HfwnHhmA1k8sny0TGyopHKOUVLnXA9esvFbjNEcsplpfbSlPq/+zLcz7Zr1l57zyXIX2NNF0NpgiuqWiLVe7/yPAIjyrVw+SfXoOSG5pSJQUSiRDySJmREO1IgIxkx6Za0IwUyMkxMyvKnTKAMVGQvdCKnrkTUcFRqPZI2IxGOAjkpnhPJRzJTixxzKslIMlfLskQ+PSdf6IS/bwLO6gIUXNjA+m80cVLTKGI8P0cgSxDQRWpK5EbX5rA2ltqHHvu9ox5bWDTgVmzdBmyRRTWPDoKhjrCc3T419UwX8rV5+e/EnO4JYGwctgIXQiVCsIJfXQNs0kUg62kt+/OQmX91gXY/J/3AH1sEgnMPxWfqOcW0NxnJOTYeE5wLz68TCc561NcVzTiIeki55Hxq6rweDbyIkINlFlIzEAhgYGBgxsfRiAB5eXkoLS01UoTn5QhwBDgCHIEZQiAUDMHPghIR0TksBigSghTNpsRcF5GGmYyApe+M/GSErEikMhIWSgKWiNswQSqQs0TI0rHgiAcTL8YOtOmsL0YxRaEmT0hUTnKDRESv5Ked+W4XSNjIMcn3u+jGSfL3TlXQS0X2KbqCko4p2oi0x9wzabYhtkv1EDaSeyepbvGY4E4qTbMlGELnDdujCE2pteqvb4DrrLnM1JqZa8uIR2aSrSIeyXRbMNcWSUumHSmUDUe8TlNXplOtLVfQdLQX5rBPR0EO7IW5imP2ghzYCpyIfOayCN+9d0VrGUqy1P7gYuSvzXJT/ukAn+KynNRMMaC8Oo6AVRDQS2pSfxTRylWRypWkpjxIkIhEVGRzjTzyIBoJAMxGTU3q8k/eAEhjU51uXQfcfZFVZpW15KRYAI8cEAjOw4OArW8AoeMiwTk4HLMzZ6ypZibqV17agGWLy2ak03pITc0gPnEjdIvX5jxZUJsYvTMaIEiqxiykJsnD/EeNGfeRNhMD7nA4UF5ezrU0ZwJ83iZHgCPAEUglAiGwaOzu3ScwslUKQ5fKBnhdWYUA8ZpSUE2RfJUTtRHCViBTyce9RL7KydtwHSJhGhjzwt8T+2U+C9ZpvqDYwtA6bbAXCMSjozBHRjYKxGSYlJSRkXaRlBSIyUiZ6ZhbT+zpRN/XX4yabhX/vA7F7+PaKJm8DjmpmUm0eVuWQcDv82FwcID59crWZITUNBMG2UpqEsZ/awcePgAcHQyg2hXAB1flcg3NDE2+t09FCM7BKQDDoxENTi1fp6JczUvKcfXlDbjq0kasO706Q9ICekhNKXJ376Y7cfuGCgDRJuOK6N0i4bnhjouwOj8fLlcMdVeNevR23EykJslM98GpqSkEg+ZcuVPQLvItSfe92ZJOnTqJ6uoaTuDOlgE3WT97ursxt86YLy+TdYGLYyEETmzeBop+rpWK3rsIZbecBgRCCAWCgD8Iitge8oeY5ht9Z8cCwnGWT+NTXlYoFykr1SPUK9Qh1SPVaxPrFX4LZSlysVSGfQaCsAUQOUbyUl10jpzI82Q6BGhU0qUEqtlZu41pQ5LJtZpYZL9l2pL02xFPWzLXuHlyugYgMDjFXCAETrphL89DwYZ65DRxqxqjeI+OCBrsJUlaJHFS0yjiPP+sQMDj8aC/rxfzsjgCJic1zTuVR4aH4fV6WARgnjKPwF+PC9qbFMCJpYkJZp4eOtYBW2d3TIHq6wpZFPWrL2vChnPT+0JEH6lJogo+bSVdkJowwSl0Q0FqUuCf+/Zo90+hTa3DT24MlMxGamZ+dvEWEyHQdaID1bVzkJubmygrP88RSDkC7W3H0TR/Qcrr5RVyBLQQ8JBPQ4p+riI288+cg9rvZomZTkgiQAXCFCIJGyZgw4StSN5K5KxIlgokq0TYRshXing+8tCBmBMrt6EE+RRsJASBFCYWj2QJhGATP+m3cJ7+FxIIWPqj/4JE3lIZ4TtpLUqfkbxiPqqbiF5WVmiD1c3KRI5Ru0p5IrLJZWQ4Se3OJCdsswkkpGiarTTDFrQdpWNktq0gJiVSUtKWpAjaPHEEYiAwONDPzlRUViWFESc1k4KNF+IIWB8Bv9+PwcFBy3UkmzU1LTcYWS7whA/YcVggOHd3iJ31+gSCk8zUKZp6jFRemof3XtGIqy5vwhUX1cOeYkf5+klNcw0SJzXNNR5cGo4AR4AjwBGYWQTIN+To9sPwHh5kUYrz1tag+JrFMyuURVof+uVbGP3joShpiWir/fGlyF0wMy6CUgqfRMaKhKuceGUErIxMDROvjGSVkbBEyiqIV8DXNYb+u1+KKWrph1cKmsI8cQQsgAAnNS0wSFxEjkA6EAiFQujv7wd9WilRoAwKmMHT/2fvTMDkqsr0//a+d6f3pNNJJ+nsCZAAsgUFEYgyMmBmAjrCMO4jLqMwjn/AcR1QxonjKIqKoyLjmjGCCwgqI0oEZAnZ107SSXrfq/c1/+e7S9WtqltVt/Z7b73nefqprlvnnuV3zt3e+53vI4FUEjjt8Qmc+3q0muXYkSBDIm5KJPXpGdMm5edlKxacEk392tcvQllpXtxNp6gZN0IWQAIkQAIkQAIk4HACQz/cj8Hv7vX2QiKeV757A/JXidsdpnAERBAWYTgwFV3cgLp/ex3hkYBjCFDUdMxQsaEkkHgCThNGZDmiWHoxuZOAHQV28WkYmMT/5s8PqxacXaOGX0+3acvUW5E1Lo45zdO1r2/Em65ugnzOr4vNV6L4gfR4PI6bCDU1NfSV6LhRY4NJgARIgARIwN4EZjpH1cAxFTR8iGakJNjNyOPHleBVkiRifPnb1kZTBPOSQNoJUNRM+xCwAXYkMDs7i4GBftTUpC7wR7o4iLA5NjZme4vNwsJClJWVwUxkShe7ZNU7PjamBDCJ1VlystqVjHIlArXMPznm7Jr0QC0yBwOTBHf634OqwCkukLypoxtZJ1qRfbwVc57QEbY3XTTfa8HZvLQ8KgR9fX1J4SbOusUausCkv1E1MCCz8Csvj66P8dTHfZ1JQPxZV9fUZsS53pkj5O5Wd3d1oa6e/qzdPcr27V1Pdxf9qdt3eFzdsunpKQwPD6OqqtrV/WTn7ElgZER9ViotLYupgRQ1Y8LGndxOYGJ8HD093Vi0uMntXfX2T3xs2jWJkJmTY59Id8nmJIL61OQk6ucvSHZVaS3faZbCJSUlkD+zNDoFPHEc2H4Q+O2JgBy9/cry9PzWVkx3D4Rkft76alynLVE/d13km0o5ZsVaM9HHbnd3F1QBMnHRG0UkFUEzE15KpPWgckHlp1pPKuc+uhlxwWA6sAsnjrdg6bJmB7acTXY6gdnZGZw5dQpNS5c5vStsvwMJjAwPY2ho0NVBch04LBnT5L5e1beXvNSOJVHUjIUa9yEBEiABAwGxMhRhyY7Lp6WZYmkof3ZKc3Nzik9XpyUry6fF/+avj6kC566ugB6K1ebxVpScbsXY6e6Q3V++rAJ/dU0Trr5iIS67KHwk9cnJSQhPuyaZe3l58fsRtWv/9Hb1D07i939sw9DQJJYvrcCVlzfYvclsHwk4moBcc+X8Z+ckbnOys7Pt3ES2jQRIgARIgAQcTYCipqOHj40nARJINwGxlBP/hnZPYvUky/ft8nAly85lmYvTklgbmi1DD9UP8b8pAudPDgBnArs7Nq4InFUdpzBwtC0kigX1xbjumiZcc2Wj8sdkPwLf/8lhfPQe/yiia1ZW4offuhqLG0vt12C2iAQcTkCuu3INsevLRCNeufYWFRU5nDibTwIkQAIkQAL2JEBR057jwlaRAAk4gIA8UIk455Rkp0BLTg10E62oaZwbT58EfnFU9b85EejtYXoGua2tqOtqReeeVkhgdbNUXpaP665Ro6hfc0UjiovtZYHrlGMhke0U68yb3vmUaZEibD77+I2JrI5lkUDGE5iamsLg4KCjOFRUVNClgqNGjI0lARIgARJwCgGKmk4ZKbYzpQTkzf/gwAAqq6pSWi8rcw4BWXIugVqSkSYnJ5RAQbE6Sw7XJokeL+JmulMmipo689Fp4PFjwGNHgMdbzEdiXnsrajpPoX1PK8bHpk0z5eRkKRac117ZqIicNdXBgYxiGWePRwIFFfIB3ATe3NxZ9PVPoqdvHL3y1z+J/3jgVRw+Flpg+d4Dr8f1b1wSy1Bk5D79/X0MVJCRI2+900NDQ0lbdt7f14eq6sg+ja23Vs1pp5eK0bad+VNHoK+3F9U1NamrkDWRgEZgdmYGwyPDmDevkkxIIOUExkZHlTqLQ8QuiNQgipqRCPH3jCQg0aclWEbTkqUZ2X92OjIB8eMlD1bJSBIoaHpqCnX14X0pxlK3XZbBRSNqdj/7FWx7rFXrbhM23/1hXBXqnuvIDnz8oZ0+NIu34M4PbUKdKaxjeORjj2NhuPIC9ovHUtOsCac8qsD56BHgL+3mI7p4qB01na04vbsVvb2hLYOveu1C1YLz9Y1Ysii26IHSgva2MygqLkZlZWa81BFfmH39E6pQ2TuB3v4J9Pap32W7/K9v6xuI3tXE4sYy3LJ1Ba7YtAAXbjCfibEcy27d5+SJFsxfsDAqNw9uZcF+mROQF4ryYjEZ6eSJ41iShEAt4vpFfDIzkUAoAvIy+/SpVixrXk5IJJByAsPDHsWgJ5OC5KYcMisMSaC7Sw1CUFdfHxMlipoxYeNOJEACmU4gmaJmMtmWlpaiuLg4mVVYKtuqqKkKmo249YtbsB5A4PfAyrqf3YnuyzcpeYF+PP3Ve/EkAoTNgZ3Ydt8OqGF6IoikARUkWtQ0Fi9BhX7TAvzsEHA8hOHfuWd7FIHzxCutONnqCcn64gvqVIHzykVYtzqz3roPj0z7REqDIKmLlD2yTRMt5VOsL1OVSopzccWmBly5qQFXXNYACQjFRAIkEB2BZIqa0bXEem6KmtZZMScJkAAJkAAJREOAomY0tJiXBEiABDQCFDXjmwrWRE2xpHwQeM823LpSr08VKndtvAd3Xm7BklCx3IRXFNWFTmX/dQex7b6XsTGNlpqhKP7+JPBEixpBfXgqOFd2FvDa4gHUdLXi2Eut2HOgP+SArF9dpVhvish50fnOsxScmJj1Wk2qgqS67Fs+9e+6UCnbpqaTFwk+OztLWeZfW12Imuoi5fPo8SHs3hfOFYWIplmm47NwQYkicorAKUJnolwIxHd0cm8SsDcBipr27c5OHgAAIABJREFUHh+2jgRIgARIgARSSYCiZippsy4SIAHXEIhG1Eze8mlg34478WSdRYEPgKMsNYMESXX6SJ8fwftx/xYLS7RClKEUpFhs2lPU1A+UkSngieM+H5xmB1B1EXBV1QiqOlqx94VWPPeiuoTDLC1tKlciqF/7+ka8/vKFfln+9FwHfvnkSfT2TWJpUxlufkszVjbPS/gxOzN7VhMkx9HXp/unVJd4q74q5VMVL+VzfDwwqlJim1RdKQJlIWqq1M/aGhEri4LES/lNAjUFprGxGfzV2x7Hnv3BwuY7/m41Vq+Yh2df6MTO5zsgS93DpXWrq3DFZQtUoXNTA/JysxPbWZZGAi4gYF3UVF+M7dP7fGn464ZybXnOACgof0B5UVj601LTBROPXSABEiABErAlAYqathwWNsoOBIaGBlFRkfgHejv0jW2In4BVUTOW5dMdF78GK6ZnUFw8Yb58Wl9WfUrtR90N7hQ1FXa7LgjyiRlqe/Coqg+g3aH4OEDUNPapdUgVOH99FNh5xnwON1cC1y2cQEVbK1549hR+90yIjDJvaotw7ZWyRL0Ru/b24svf2BNU6De2vQ5bb2iOeMCoPieDBUnjMm9dqJTl4clMFeX5ihVlTVWB15pSt6pUrSxVwVL+RNBMRJI+fe6LL+HhHx9Rilu7qhLvvGU1br3Ja2KsbBfBeecLHarI+UIH5iIYlW66aL5X4LxwQ20immr7MgYHBxiowPajlN4GWhM1A8//ka8Hj+xfg79en42KeXLvZ5J/YCee7tmEq7TDWr2+I7yfZw0VRc30zhmn1D7Q388gpU4ZLJe1c25uDqMjIygrL3dZz9gdJxCYGFdjBhQWFcXUXIqaMWHjTm4nMDo6iq7ODjrrdvtAx9E/a6JmbMunJfrq9PQU6ucvAEwsDX2i3hrsi2YptsMsNWMTNTU/morgG8FfpsNETeN03dWpLk//5THgcIiVzxc1AH+zfBYlp1vxu6db8eunWiFWksFJlkaH9iv5xc9coiyfVgLmeJd8T6CnXxUxByJYH8ZxmCm7lhTnKcu8q6vUZd/VRmFS2eazqqytKUa2Q4wbR8dm8KfnO7Dz+U48+0KHqaWnkZ1wUJeqL1CWq69odqc/zpZjR9GwcCGKitLv+zfeucv9k0PAiqhpev0IZ7mvNVXmX/PyFcq3yC/QzK7x5n2mqJmcueCmUuW+r/XECSxfucpN3WJfHEJAjHmGBgewuIlBch0yZElr5szMDCRwWSqT1UBBRSFET4qaqRwt1kUCJOAaApZEzWQvn9YsNi37l8wIUdM4xXSBc5PBp6bhdweLmsZeiv9NiaD+i6NAX4jg6G9eDty0Fsg9dQq/fkr+WjHkMXHWmYIjtKAgRxEiq6sKtE9NrNRES92qUl8Gnp/vEJUSQNco4JkEls4Dol053tYximef16w4n+9A65mRsKPRML/Yzx+n8GIigUwgEFnUDOF7OcpzPkXNTJhN7CMJkAAJkIBOwOPxQOIe2DXV1tYiKyvYTz1FTbuOGNtFAiRgawJWRM3YLA2N3Y6wXM7loqaZlarQicqnpraE0D/YkMY4ygdc2SuZ0c/jnfASUEisN3WB06w8cQn5t6uBm9cCU6c68KunWvG9Hx3GdBzBdXJzsr3LuX2+KY3LvzUBU/NVKRHA3Zb2dAOffAb442lfzz50IfCZ18Xe0/2H+rHzBbHilKXqnRgcCu+PU5a8iwWn7o8zP885YnDslLhnJhKILGqGsqC0blnpF1QuRFA65VrUtiXIRYrZmNBSMxNnKvtMAiRAAs4hMDIygrGxMVs3mKKmrYeHjSMBEnAageSJmlEsn3a7qGkqOqp82jYbI6KHmz1hHmJdJmoaKYj/zcdbgN+0AH8yCG3GPGJNeNMaYOc3foudoZx0AlizshKbLp7vC6SjWFn6IoDPqwgOnuO04zme9h4fBK79IdBv8mL77euAr26Op3Tfvjv/IsGG1KXqInJGSpe9RvfHuQCv2ei8qPeR+sffM5dAKkRNNWhQsJW/MfBfNP6sKWpm7nxlz0mABEjACQR6enpw9mxod1R26ANFTTuMAtvgKAIjw8MoLStzVJvZ2NQRSJ6oCYgvk9mZGRQUjqmBgk6FWD7tdlFTt8o0WMIEWr/6B2I6hkd2ALcaoqKHejBVZoqLRU3jkSD+N0XgFCvOA73Bx0jWkRbgd38MefD8+Tdvwarl9gqaJq5BZ+eAOfk8C8zMqd/lf9mmfI8ij99+hnJClq2Xfxb42SHglTAa469uAi5rTOy5aWx8Bs/sbFd8cv75hS7sPRjCsapWbXFxrmLFeaUWVX3FMvv64xz2eBioILHTxXWlJVPUHB7eg0c/+zD2LY5sgakLnOvfE/klG0VN103DpHTI4xlCebl9z89J6TQLtQ0BsdQrLS21TXvYkNQRmJ2dhVxb05V0H555eXlhm0BRM10jxHodSUCiv3V2dnidxTuyE2x0UglYETVjXT7d19urBAqav6DBG4HVdPl0BoiaMoiqMKkNZ8CDpr+oabRyNc/vNykyRNQ09vl3J3wCp/h/9KZnX0DWngNBx8zZ112Ka65fjeVVUCJ1e0U+EQ8Nwp4uIgbmCRIeDfuFFB4NYmSoPEk9uBNcuLC7cSVwbh1wXh2wKAmBRds7R/HMTvHHqVpxnm6L5I+zRFmm/rrLFuDKyxpQV2sff5zHjhxGQ2MjiotLEjwSLM4tBCKLmjH61BzYiS/ctwN5N9yDO0MsOQ9kaNUdCkVNt8y+5PVjanISJ463YNWatcmrhCWTQAgCQ4ODGBjow5KlzWSUgQTSLWp2d3cp1Ovq6ilqZuD8Y5dJgATSRMCSqJns5dMZImqmaYhNq7WzT81oOIn/TfG9+cRx4JdHtNjnx08iq6UVZ8fGkVVRjrOrlwPzuWw5Gq5W8lYVAufWAxvqVZFTxE5xBZDIdODwgGLJqYucwyPho1iKi4ErNqlR1UXsLMjPSWRzWBYJJJRAZFEzhO9lCd73ZL25D0zler0DdRasLo2doaiZ0KFlYSRAAiRAAmkgkG5R02qXaalplRTzkQAJkIAFApZEzWQvn6aoaWGkEpvFLaKmkcol3wOO9CeWUzJLk6CHOdpfdpYaZTxH/rIA+S6fuTmh8+j5AvNIGUpZhrKDtmm/6/mkPok+Hy+/8gJV4DxPEzrlc3ll4ij++S+d+ONzqhWn/B8pXfqaeq/AedH5FLYj8eLvqSVgRdRU3YsYRcpA/8r+gfgUq//u63C/wX1JYK/27dgBbNmC9foPIpI+tBNcfp7a8WdtJEACJEACiSUQlaipXfv0FoS/Bgavogvnj1peFD5ZF3q1BEXNxI47SyMBEshwAlZFTcGUtOXTDhY1x8fHMTw87LhZ5EZR87PPAl/+S+iheOta1bJQF/uUT4OQ6N0euC1bFRmNQqHs57dNFxEDPs3y6Nvk005JIp9f9QPVl2dgumIR8LdrgFe7gN3dgOSdmrXW+uI8VegUi07hL/+vrra2b7hcY2MzeObP7cqfiJxi1RkuFRX5++Nc2Ux/b/GPAkuIh4AlUVMq0ITNbq0y/wcvf1HT7zod0Dh9P2OQIDVLEzbf/WFcZeEFBJefxzPi3JcESIAESCCZBCyLmoqgecZ37Qv8HtjIIzvwCLbg1pXaD6arIvyFz3CiJ0XNZM4Clu1KAmOjoyguoU8vVw5uAjoVjagZbXVzc3NKoKC8/MRHlRYH4MXFxdE2KeH5LV88E15zfAVWV1cjJ8ddS3M9k8AbfgC0DAazeVMz8IMb4mOWCXs/cwr4m5/5C5uhIp8f7FUFzt2a0Cmf4zPWKBXkqMvVN8z3+ehcX2tt31C5OrrGlKXqz/xZLDk70NZhdLYavNeC+mJliboSdCgJ/jh57Y1vPDNhb8uiZgwwkhUog6JmDIORgbuMjAyjtJRBSjNw6G3R5fHxMRQVpf8ZwRYwMqwR1p7LzP1VW3XDoiMNzK+8MHxlI/7p9lU49OD92LWRlpoZNv3Y3WQRkMjnHR3tWLFyVbKqYLkOJ5BMUbOvtwdSfsPCBIdMBpSohnYQNWX45eFxbGzMMTOhpKQE8ufGdMoD3PMH4NfHfL17zwbg/qvc2Nvk9WlfDzA0CTTPA+ZHEUD0aL8qdIpFp1hzitApfk+tJLGU1YVO3UenfMoy/VjSwSOqP05Zrv7s8x0YHQuvuKr+OBvwuksXKEJngSivcaQjhw6icdFivlSMg6Hbd02mqHn40EGsXLUaWbEeQCHgU9R0+6yMv39y33f82FGsWed1cBB/oSyBBCwSGBwYQH9/H5Y1L7e4B7O5iYAlUTNEgFVFlNx1gbm/ahNIZiJod5e4RhrCvp9+i6KmmyYW+0ICJGBvAtPT0xgYCL9s0449KCsrQ1GRfSIdyzJ0ETblYmrXJJaZIgTbiVuyWA1OAn3jwKIygLFikkXZWrnHB1WBU1m6romdAxPW9pVcSrR13UenBCSqB/Kyre+v53zuxS5lqfqfnuvA8y+p0SnDpUsu1P1xLsDFF4SPYhmpLP5OAmYEBgcHMTVlUfW3CcLc3FxUVVXZpDVsBgmQAAmQAAn4CFgSNZWl5sCtXzT4lpYiQm03BRzo39qYydwS1JiDy885a0mABEggwQSSaS2S4KYqxYnliSyfFosRu6WzZ00cEtqkkYm22LFJt9gMBxIQi1pl6Xqnz0dnTxTGzmtrNB+dBsGzMNc6iPHxGfxB/HHuVEXOQ0dNfBYYiisszMGVWkR1seZctTx8mPcjLUMYG5vGyuZ5KC6OomHWu8CcLiAwMTEBj8fjqJ7YaZWEo8CxsSRAAiRAAkknkBpRU/OdiS0hrDopaiZ9oFkBCZAACQQSEEuRoaEh2FmQM7bZjUFuOCtJINMJtI9o/jl1H53dQOeIdSorq1ShU6w6FevOOqDUojvfjq5RPLOzQ/HH+cc/t6OzO7zCOr/O3x9nfZ1qNf67Z87g5nf91q/RH37vOfjUv1xovSPMmVEERNQUcdMJqbCwEHL9ZSIBEiABEiABOxJIuqipB+679P24f0soFwcUNe04N9gmhxOYmBhHYaF9luk6HKdrmy9BfWT59MyMxUgfFklIebJcLRFJlk/L0ulElZeINrEM+xKYnp5CXp5FVcu+3cjolnWP+kdcl+XrZ4atIxGfoOfNVwVOXeicVxh5f7HcVIMOqT45xbIzXFq9Yh4kmvovftNqmu1dt6zBv3/6ksgVM0dGEhAfhPKXyCQuURLpaiQ/Px8iajKRgBUCDNRihRLzJIuAnE8LCgqSVTzLtTEBS6JmrD41leXpO7H+Pdt8UdADWMwpbsj68Yevf4E+NW08T9g0hxEY9njQ3n4Gq1avdVjL2Vw3EBBnyWKBsrhpiRu6wz44jMDJE8eVgFI1tXUOazmbG46A+Er1RlzvBvZ0ASeHrDNrKvcJnbrYWRMhSKr44BSBU4TOF17uDlGZRDQK7X7i2/91JS44rxbVVYUo4ZJ06wPGnDER2Lt7F9afuyHhgYJiagx3yigCIigdO3oY69afm1H9ZmftQWBwoB/iVqt5+Qp7NIitSCkBS6ImzP1hSuCfJ+tCRCxXBM0z2Hz3h3FVZegudXV2KIGC9m9/iKJmSkeelZEACZAACZAACZCAgwlIpHZjxHXx19kSRfyzhWUGH52an876EnMgExOzXn+cInIePhbeH6evFJ/oWZCfg8p5BaiqLFA+Reismqf+X1Xp+9+4XX5jIgESIAESIAESIAESMCdgTdQElEjnjzX6ggUFBgnSlpnXaVaZYQXPoKZw+TnnJwmQAAmQAAmQAAlERUAsouVPbubsmvLy8lBSUgJxI5GKNDqtCZ0GH52H+6zXPL9UXbauWHNq0ddF/AxM4n9TxM3bP/Yn64XHkDMrC4rwWaUIoIVeUVQXQ70CaGWBmm9eoZI3N0fEVCYSIIFIBCYmZvCNhw/i+Rc7UVCQg00Xzcd7b+NKp0jc+DsJkAAJ2IWAVVFT2qsKm7rboE3+0dD9RE0tMNAps142mVhvUtS0y3xgO0iABEiABEggZQTE/5v82V2UEx91dvPTNDIyovjDdULKysrCvHnzIAJnOtLkLPCqIeK6WHTu77HektpizTenJnKKn86mCnV/CRAkgYJCpSWLyjAyNo2BwUnMzoZepm69NdZylpflq1agmthZXVmo/a9/aiKoZi0qeYuKEuMH2VoLg3O9srsXU9OzWLe6EmVWoz3FWhn3IwEAx096cNM7n8KJU/5Oey/cUIvt370WchwxkQAJkAAJ2JtANKJmOntSW1tr6h7mV4/twJtv2JLOpkWsO+usU0ILR+wKMziJwPT0dNoeIJ3EiW1NDgEJQJSdnZ2cwlmqKwgkS5STG5tkWAWWlZUlNABHPIMo5/eBgSjWWcdTWYL2FUGzsjKMQ6IE1WO1mJm5YB+dInZaTZWFqiXn5OluvPDAr013a7p8DV75ni9Q0JBnCv2DkxgYmET/4IQidPb1T6jbBifRr2yX39Vt8hcpWJHV9lrJV1iYowih1ZVFXjFUXyqvbK/SLEUVsVRdLl9RHr/o8+Mdx/CBf/G3eL3j9vNwzx3nW2k28xgIMFBGdNPhLX//JP7453bTnbbe0IxvbHtddAVmeO6pqUnk59NlRoZPg7R1P5FBStPWCVYcEwGKmjFhi2onippR4WLmRBCQQEFtZ05j9dp1iSiOZZBAVATEWbIsiW1asjSq/Zg5cwjIjWd/f39SOny6tRXFJcWorqlNaPki0tfU1CS0zFgLS5YgHGt7rO4n/Oz+siPQR+eebkAE0LDpdBuynnsZ6PWtcz97/nnAJefjIxcClywCxNqzrlj9zI9iJb6ImrrA6RU7BzQRVBNFFUFURFJNFBXxNFUpNzdbXRJv9BUqgqfiN1QVPo0+RPW82dnq8vhHHz+Bd334D6bN/af3nYNPfuzCVHXFFfW8+spLOHfD+bY/zhIJe3JqFsMj0xgZnVY/R+Rzyn+byW89fRPYeyC8b4oPvHs9mhaVoaG+GAu0v3o5kJmCCExOTuDIoUM457wNpEMCKScw0N+Hvr5eLF+xKuV1s8L0ExAbwp6eKJbgJLjJnR3qy7H5CxrClkxLzQSDZ3EkQAIkQAIkkC4CsmxahDmnJbE0TNcSaiOr4eFhZdm+01JVVRVyc9O7xDkWZvt6ALHilIjr8il/kzPBJWUNeXB2egaorADC+BCV2D91pT6RUxc75VO2xyqA6i2SZe6q0Klagg4MapafuhiqW4QOTvhZiqZyefy8inxFDO3qHsfYuAlMrTP//ulLML+uWPF1KJakRYW5KCzIRVFhTsC2HOhCaSxj7PR99h/qx4u7ejA3dxYXnFeL89ZX27pLM7NzGBmZCRAfpzAyqm0bNoiUiiBp9pu6TUTNVCaZZyJwNswvwYL5uthZooqe84u9AmhhofPOdankyLpIgARIIJEEnHBvTFEzkSPOskiABEiABEggjQRGR0chf05L4hcyPz/+5bbx9tsJN25mfXSqqGnWl0N96vL19/8m3tEMv3+yBVBj7XZcHi9eSK2GPJLo8gUF2RAxqaggVxFB5f9C7zbtu2xXRFL5TRVKZT9FMFV+MxNN7Suk3vW5F/Cthw/4TaRbb1qJL9+3KaGTUyxhdNHRJz76xMZQv3mMgqRmUZlKtwohIcjESqKb28qKAlXkFPFTEzwX1Gv/a9/F1y0TCZAACZBA/ATkGjU4OAhx0WTXRFHTriPDdpEACZAACZBAlAQoakYJLCC7dVEzIHLj4i2480ObUBeq+iM78PGHdhp+NUaFDBcFElj/nm24dWX4frlJ1NR7+r7Hge2HQvf7Tc3A8BTQPQr0jAEDE/GNfbi9UymA6u1I/vL4JCtPcQ5HuoXU+/7zFWz72m7TXrzvH9bivk9crFjCDg8bxUd1mbayRFssI0P8poiUAb/FiSspu8sYlJXmobQkT/0slc98/20hfvvkF/6CF18xX7J44cY6vP7yBnR0jqGjaxQdXfI5plhBJyrl5+eolp2axacqgBotQNXfcnPoozxRzFkOCZCAuwmIC7SpqdS54YmGZnl5uWl2BgqKhiLzZhSBZAXLyCiI7CwJkEBSCFgXNRMpyhm7cgyPfOxB7NM3RRL7tHzOstTU2C18P+7fshxA4PfAoe3H0zsOYv0Wn+i5b8edeKQtvBDa/exXsG3XBeHFUq0qN4qarUPAm38KtPkHT1Z6/JnXAR8KcAk5PaeKmyJy6kJn95hvm/Kb9r0/iR4G0iGA6jPOuDz+Hz7wNA4fGwx5nnnz5sWYnQUmJ2cxMTmL8YkZTEyon4HbknKysmGhRiG1uyf8JMnJzsLsXBLNEWPkIyJdaWlugPiYj9ISbVuZQaRUBEnDbwbhUvILj1iTRD2/+V1PoeWEx6+Iiy+ow0+/c60ilAYmmX8icraLyNk5hvZOXfAc1QRQVfwUVwCJSrU1ReqSd4PFp//y92JbRGpnoJbYR1ws5UtK8pCbY9U2Pfa63Long5S6dWTd3y+Kmu4fY/YwBgKeoSG0tZ3GmrXrY9ibu5BAfAQkUJD4+1uydFl8BXFv1xKwJmrGJspVXbAQi0pKlEBBpqLcwE5su28H6ixYFgYOgKNETcXqErj1i1vgvRIofX8ZG+/+MK6yEog8Yn5VHIZFlm4UNWWOnBwC/u1ZYMdhdcasq57D7a/JxtvWxncIS4AiETm7NCtPRew0/q+Jo5Knz6EC6O//2Iab3vmUKahP3Hk+Pvr+8yxDFJFzfELEzxlN9JzDxIT8r26bnJzTRFGzbZpQOqXvo4qnSpkiqOrlaGKqvu1s4nQry/1MV8asrCyv6OgTH31io74t8LfyQEGyJA9FRfbxNzk1PYdvfu8Ann+xU3FJcNlF9XjXLWvixiz+Yo0Wnu2KADqiWnwq1p9jSnCjRKWS4jyDj09dAC3xW/4u/mmTlXbt6URn+0m86Y2XJKsKV5YrriPEhYSerrumCf/6z+djZfM8V/Y3WZ3q7+tDX28PVqxanawqWC4JhCQgAZolLWxcFBMlipoxYeNOJEACJEACJJA+ApZEzaSIcqpQ2rY58lJpMzpOEjUVQRe6labem+hESEQQNaOx0pQWuFXUNM4VESJz07BSVBdAdeHTa/1pEEJ1cdROAujPDwPv+topZL2wC+jr96HcdDE+9O61+PRr03eeslKzbi2qWI9OihBqFE/VbSKmqqKoKpSKwDrh3aYKphLsRhFf9TxT8r9umaqVqZQ/G7UFYHFRLsrKjOKjukxbWaItlpEhflPEyYDfrDBhHusExA2AInxqIqe+xL2tQxM/u8YQyRrXem1AVhbU5e2GJe/6cnexAtX9f0YjOv/ng3vwb9te9mvGD775BrzxDYujaVpG5g3lPqKutgiP//g6LG0yX6qakbDYaRJwMQGKmi4eXHaNBEiABEjAnQSsiJpJEeXMhNIoEDtH1FTF210b78Gdl1cZehhquzmE8KJllAJphoiaUUyntGWdPatafAYKn/Ldb0n8KNCbZAvQcVlargc/Hx4FZmeAeRVeNk+8FVhTDZQXpA2X7SoWAVS3It36zqew76BBDA5obffhf0AOl7PabgyjaZC4a1DFTm2Zu1cAVcXQNm35uwjsiUrzJMiRCJ+B4qchwntNdRHC+XTd/t1rcdVrFyaqSQkpR1wCiDuGudmzmJmdg7BV/gK3ad9l+8yMmk/ZV8urbNPzGLYZ80heqUPq0vdT61PL6+oZx399c0/Ifl18fh1uf9d6JXiZiMzFWiAz+b9IApwVqYHN8vNid7+QEKg2KGR6Zg4nWj2YV14AEYSZoiMg15DTbSOoqS7EazaG9LoeXaHMHRUBippR4WJmEiABEiABEkg/gciiZnJEOUWk674Od9Y9jm2PtWogmrDZ4nLsjBI1taBBIQMAye9P1lvypanPuEyw1Ez/0ZXYFohbQK+fT00IVfyBBvgBlTzyl6xUkANUFwG1xUCN8a9I+679pucpDnaFmKympbXcnX/pxJa/f1IRXgLTjx66Bte+vjGt7WPlqSPQPziJDq9/T98Sd6MY2pfASGV5eTmYng4tpIogeuN1SxXxTxcFdTHQKBKabtOEP0UQ1Pb3CoTKd1VUlH2NeZS8muDoJyRq29zoLkL80+oCp1hlF2qCZ5GIoZoQKtuN/xcW5Cr76Hm8/2v7K+Vo+yt5tP2zs+3n7/MT9/4FD353v/dAu/LyBnzurouwdpUVHzupOz7tWNOZ9hF85O4/4/+ebfM2T/wI//Q71+DiC+rt2GTXtomipmuHlh2Ll8DZs2ch/o+YSIAESMBuBFIiapqIcor153NA3Q0+C0ZF6Hys0d/3ZAhgmSJqqpzCib3RWXxmkqiZyddecS+pW4CaCZ+BQmgyz0vislEE0OpiTQg1iJ+KKGoUQ0sAEU2dmnbt6cWXHtyD3/1B9el1xaYGfPi95+Cyi+Y7tUspb/cTLcCuLkCMWi9ZCFzh0pXTYs3ZbrLc3U8M7RozFclTPiis0HYE8vNzYCachhdFdQFVE1FNhFOviKpZoYpvWyvp/Xf+ET99rCUoqwTW+t2O69HYUGKlmIzNc/l1j+LgkYGg/ouw+ezjN2LRwtKMZZPqjlPUTDVx1ucIAhIo6MyZU1i77hxHtJeNdBcBCRQ0MT6OJgYKctfAJrA3yRQ1W1tPon3nV/HormBRzjyat7qMutsgdIbqqnNETahBkqL2qakFZ0L4iOeRfG2G4pcJlpr79u7GkiXLUFpWlsAjxp1FifD5NzuA/T2h+7ewTA2CNKEvUU8SitJ8TQQNsPg0ip81Jb48eWnwm2ql6y++8BwueM3FyM62aQOtdCKFecT1wVsfBZ455V/pzWuAB9+UwobYrCrx42mM8K77+jT6//R4poAMsJ0Q+xCxUMzJzkKWfOZkITsrC3KI5eRkq//LtmzZrm3Lht922Vf5XfbJzkZWNjA2PoOjLUMhR76gIEfxfav44Z2YwYx0a1cNAAAgAElEQVT4DcmQJMxF2DQuuQ9cfi9Btp59oTMkkQ3n1ODaK2mpHgrQ7n19ePL/1BdhZklcR7x96wplHMTdgfJZqH4W5Gdrlr+5KCjIRkG+g98KxnlMjY5N45e/acWhI+2orynEbX93PoqLrYnyxqopasY5ENydBEiABEiABFJNILKomRxRztxHpHWrQyeJmqZ9VQL/dGGzMSK6d/ADo82HnhXRBgjSS8oEUTPVx5LT63v6JPC3O8x78cnXAh95jfqbBInWo7wrn9pyd/H52Tum+v6UTz3PVOLcC5o2bl6hYTl8oBWovjzeIJAme9XmgV7gxXZA3AWcvwA4j27RLB0a73sC2H7QPOsHLwQ++zpLxWRkpsPHBnHZG38esu8LF5Tgvbet9Qp5uqgngrtPENQEw5wsZXWZIhgaxEER/0Q01Lfr4qBsF3EwsBxFXFTyq7/p+ypiZICwKL8btxvrztb2VwTIJAq3f3/70/j1U7orHH+UP3roalz7el8kZRE19UBi3qBjin9dNYCYvs0YdEwPPha4TffL6y1HyvALTuYAIVU03iSOTUYe1DF2Wo4dETZ10dMrgBaooqfu+kD5LMiBCPbevMr/qrsD+U0RTWWfAtkm+bPVT/nL1/7XyoixuQnb7Ynfn8It7/t9UHk//NbV2HxVdFHQKWombFhYEAmQAAmQAAmkhoAVUTMpopxpoCDrAW+cJGoCgRaoweKtn+VqWMHTOC+si8CBs4miZmqOL6fV8tRx4L4/A3u6fS2/70rgH8+PvSdDk5rYaRA8AwVQ+a4LpMk2ghJfn7q/T+WzxH8JvHFJvPweTbrr/4Bv7vLf4+/PAb58TTSl2Cvv7BwwPQdMzamBpOR//VMEa/1PYuOIW0fJNzUT8GnYJnn0vPIp+w9OAr86Gr7fv30bsLQSqCq0Fx+7tOYz//4SvvKtvabN+cG3rsYbo3ywt0u/UtWOqek53P7Pf8TPf33Cr8qv/ftr8dYty1PVjJD12FtIpaqZ9gmSxgaIkKr4j9UFUcWiVBVEjValXiHUIJDKPmJtqoqmIqSqYmphvva/Jq56hVbxQVuoirF6ksBUF77hZyEJvPT032LpYusrdihqpnEysWoSIAESIAESiIWAFVEzOaJcsDWi+ZJ08145S9SUPqjC5j6tO0ZforLJr++aD1LTnl/6ftzvfcCyLgIHlkVRM5ajJXP2aRtWxaal81Lf5/5xdZm70Ro0SAQVgVQTSZPZQjE+0kVOET/9xNAAK9Dv7wW++pJ5a95/PnDvlea/iUWnLhSKIBgo+ulCYUhBMYTIaCYu6mUbfzMTGY3CpUnco8QjF9AWV/SW5QOLy4GmCvVvsfwZvpdkSGAqs0H4/Jd34T8eeNXvp//+ypVKkCAmawQOHB7AkZZBiC/D113WgHy7+rew1p24clkVUl96tQdf+2/97ia4yvVrqnHd1dFZy8XVcIftfLhlEI89fjJkq9evqcKyJeUGK+AZTE7OYXzSZxks38VSWKLPZ0LKFSFVsxqdnJzB8Mh0yG5/5B/Pxb/+8wWWsVDUtIyKGUmABEiABEjAHgSsiZrS1mSIcpqwqftQWxzBf6QBmfNETXuMt94Kipr2Gg+2JnYCfkvhjWLoqE/41PMkMOB01A1eMg+YCbBkFEFRBESmxBEQEVpETqPQqYifsq0CcLtGJcufDxzuR0FBLtatZtTpxM0slhSOwNZ3PIWn/+SL3K3nFYu6px+9HqtXcC6G4xfK/cG566qVQEtiDWklzcyKuKm5QtCEzvFJ9bsEJ9PdIMg2+R7sLiG0CwXFvYKUOTnjLUfE1Cm5kNk4yfJzWYZuNVHUtEqK+TKKgAQKajtzGmvWrc+ofrOz9iDQ2dGOyclJNC3hW3p7jIj9WmFd1Iy+7RIoqLSkBNU1tdHvHGEPiprxIc0EUXP/3j3KuY+BguKbK27aW4xYgqxADVafRp+gYh3qmXRT72PrS242ILEn5E8EwYJcIN9km/G3vBw1ir3xU/bRtyn76+Vonx94EghlZFRVBMwrAFqHgHjdEzSUAU2aZacudOpWn43WVyjGBjNFe0mAyEOHDmDDRuvWSSlqGqtxKYGZmTn809078eMdx7w9PHdtNe7914tw2Wvmu7TXie3Wv973F3z9O/u9hd5043Lc+4mLUCUnPxunWfExqwmdfkKpJqZOGMVTTUzVxVVFKJ1SrUy9fme9VqiGbVNzXl+1klfcRVhNN93YjAf/w7pTZoqaVskyHwmQAAmQAAnYhEAyRc1kdpGiZnx0q6urkZOTuVEy46PHvTOFgPh89IqghuBHYvlpXBLfOQLIkv1YkhjgBAp8ZqKfLiwaPyOJjJLXTFzU6xOBUsoIV1+yAyvpzJ49A/ztz1S3B8a0oBTY8TfAqmp1q3AWcVP+TnmAU/K/fHqAM55YRsC3j/RVt+o0fuqiZ21xfOVzbxJwO4GOrjEcb/VgXnkBLYVjHOzO7jFUVxUiT94oMZkSmJsTIVUNyiV+cD/+6edDkorWBQdFTU46EiABEiABEnAYgbGxMYyMjDis1UBlZSXy8tLvPG1iYgIeT5xP0immLxFva2pqUlwrqyMBdxO4+ofAK52h+/jyO30Wj0ax0eKqQnfD03p3sBd44CVg5xl1wzVLgTsuBkTYtJLEilPEztMef+FTF0FFjI4nFeVpy9oNPjwXGf6vsLdBVTxd574kQAIkYFsCH/p/z+KH/xscbe7tW1fgK5+/PKp2U9SMCldw5vbffgb3/I9usr0cW7Z9CteHeubo/R3uufNhtHuLiZA/zrZxdxIgARIgAXcSmJ6exsDAgKM6l5WVpYhy8mmHJPyEo1NSaWkpiotpcuSU8WI7nUHg2dPAW/7XfHn0j24ENi9zRj/c3MqJmWCxU7H21ETQwYn4ej+vULP0LFP9d3qDGWnCZ2FufOVzbxIgARIgAXMCD353P7Z9bbf3x3/+wAb84zvWRo2LombUyHw7qILmEnzw4dsg3k8CvwcW/fLDDwO3qXklRcofR9O4KwmQAAmQgMsJiKWhWBw6JdlNlJubm8Pw8LDiv9bOSSw0RcykoGnnUWLbnExgVxew7XngtyfUXlzRBHzkIuCyhU7uVea0fWjSJ3DKsnZd7NSXuo/F+e6qrkQTOg2BjHTxU/x7Jmqpf8eIahVcXZQ5Y8eekgAJkEAiCFDUjJniATxw2+eBjz2CD3pjyfTgl5+9A89f+iXce42VAAtmZcTcIO6YQAIezxDaTjNQUAKRsqgoCEigIBGrliyliUgU2DIyqyxBHx8fx9mzZxPW/1OtJxUBraa2LiFliihXUlKCoiJ7PqnNzs4mlF9CoBkKyc3NLDOh/fu0QEGlLon+EWZCyPEr5/pEHr+JnH9iVZ2fn68cv5niy/WlF1/AxvMvzJj+JnK+2LUsWb4eJHYOa349h0IHOrLaH+NS9kUS0Mhg7WllCf5DrwIff9pX20UNwD2bgNcustoC5iOB+An09/ehr6cHK1atjr8wlkACURI4c/qUskfjosVR7qlmp6gZEzYA+x7GO74Ir5WmXszLD9+KB3AXvnubFbNZipqx4k/FfvKQYZdlkqnoL+sgARJwLgER5uyY5BwqoiYTCVglMDc7i+wMCIY0ODiIqakpq1jSmk+OYfGHmwnC5szMDDLtRUJaJ5cNKm8f8S1vD/TteSbGQFJ6t8Ty0ih6SgR3se5UAhpVAN/fC3zuWXMIv7oJuKzRBoDYBBIgARKwOQGKmjEOkLJ0/LlNuPeTV6PBUEao7abVhBBGY2wSdyMBEiABEiABEiABErA5AbGuFtcHTkqFhYUoLy93UpPZVhKIm8CcFsTIz9LT4M+zezTuKkIWsKJKdYNQkKMuS5dPiXzv991km+RN1JL45PUucSX/+hjw7VeBPd1qmTevAe7eBJTmJ64OlkQCJGBvAhQ1YxyfuEVNLWgQbrG6VF1t6KGD+9HYuBilZb5lWUePHEJdXT0q5lV6e9Ny9AiqqqtRWVXt3XbieAvKysr8lhSeOnkCBUVFqK+f780n5r85OblY0OCTa9vbzkD8jxlNgrs6OxRfZIublnj37enpxujwMJYsa/Zu6+vrxeDAAJqXr/BuGxwcQE93N1asXOXdJku+29vasHqNz8p1dHQUp1pPYM1a7xp/Zally7EjWH/Oed59xdrh8KEDOOfcDd5tYrm0b+9unLfhfO82sb7c8+orOG+j7tlU/Wn3rpdx7obz/Swz97y6C+vWn4Mcw9K/vXtexapVa5Bf4AuVuH/vHqVvhYallQf371O4lJT6Qj9K+xoaGlFmeCiQsautrce8St/YHT92VPleVe2LOHXyxHGIPzrjctDTrSeVdtTPX+DtX9uZ08jKykbDQp8jqI72NgiLSGPX29ODkWGP39jJUoSB/j40L1/prWNoaBBdnZ1YaVieMDzsgdS9es06b76xsVGcPH4ca9ef490my+yOHTmM9ef6xk4CdRw6sA/nnLfRf+z27MZ5G31jp46TjF3AtldfwbnnbVD6rScZu7Xr1yM31xdled+e3Uqb/cZu3x4sW7YcRYbgGwcP7MPixcFjt2DBQpRXVHjrOHb0MGpq6oLGrmLePFTX+NxPyNjJ0r3aunrvvrK8t8Bk7JCVhYULfa/lZRm68Fm0uMm7b3dXp3IMNC1Z6t0mYzfsGcLS5uXebQP9/ejr68HyFb5jTB27Dqxctcabb2RkGHLMRxo7OdZlvhqPO2mbzPVzN/jGTs4T+/a8qhxPxmQ6drteVsbdaMlnNnZy3MnYFRQUeos8sG8vlixbhuLiEu82GbtFi5r8zo9HDh9Szm8yLno6dvQIqqtrUFlV5Ts/thxTxtc4dq0nTyhLpusM58fTp1qV6N3zF/ifH6WghoCxk/OS3/mxuwtyTjO6Fejr7cXQ4ACWGc6PZmMn50c5llet9p0fZexOt7ZizTrj+XEMx1uOYd36cw3nx0kcOXTI77gTayRhaBw75fy4e5ffOTPkcbfrFaU8o+XW3t2vYvXadX7RzeW4W75yJQoLfUvPD+zfqzAwjt2hgwewsLERZWU+0UQZu/nzUVHhG7uWY0dRWVmlXN/0dOL4MZSVVaCm1nfchRo7scBa0OB/fpQ5u7DRt87P9NpmMnb9fX0YHOj3Gzu51vX0dGHFSt/yrWGPB+3tZ/zGbnRkBHIeMI7dxMQ4Wo4exbpz/Mfu8MGDOOc847VtBvv3moydxWvb7ldfUY5j/7HbhVVr1ilLjfUk1085f4iYpScZOzn3lJQYrm0HD6AhYOyOHj6E2vp6zDPel5iM3ckTLSgpKUNtnc/Vgdn5Ub0vyQkau8Brm/n5sVsREJca7kv6+3ohx1nzCsO1bXAQsr9x6Z0ydm1nsMpwXzI2OoqTJ49j7TrDtW18HMcC7kump6Zw8OB+nGu4tokVqnBdvGSZz0rz7Fkc2L/P71opvA/u34vVa9f73ZfIOU7mltGSUO4LlzWv8Bu7w4cOKuNkHDu59i5YuNBv7OR+o7Z+vnJvqKeTx1tQWV3td9y1tp5ERUUFVhru2VpPHkdxcanf2JmdH9X7kiy/82NHRztmZ2b87kvMxq6vtwfiO9g4dnJP0tfXh+WGsfMMDUGulytXG65tw9q1ba3vvmR8bAwnTrT4jd3kxASOBtyXzMi1zeS+ZP/e3Ravba8ox6zftW33LuVeVq4f3mNsz25lvsn9gJ7E/cLSZcv9fOgeOrAfjYublPtAPR05dBD1Cxb4jZOMcXVtrXKO1JNcD+TaVmO4L5GxKyouUZ4d9BRq7OR34/mxs6MD09NT/vcl3V2Q48L/2taDoaEhLDPcl8j5skeWtxrv/U3GTjk/nmrFmsCxO97id5zIfcmRwwf97v3V+xI5P/ruQeQcL/cRxueBkNc2k/OjXBeDxk47PyK30OvD84VD7RjNr0X7WJ53uftAmtxe52WfVYTQwtwsryCagxnkZc2htCjfK4xmz00ia24aVeWl3nxnZ8ZxdmoCdTWVqpCaA8xMjmJ6fBiLGuZ7952dHMXwYC9WLG1Cvia2zkyOoa/zFNatWe3NNzM5juMtRwPuS6Zw+OABv2ubel+yx2/sQj+3vaLcv3x7d5bf0n19Pp9bB/xiK9B66FXluTLPcG0L9dwm58ziEt89ZajnNrNnbrmfND63RfPMLecJ4/2j+XNbJyYnJyI+c5s9t8kzd3dXV8TnNrk/bT0R/NwmmoL/fUnw2Mm1OPD8qI7dLpNnObN7/1eU+WF85pZnCXleCXxua25O/jN34HNbNM/cMo9jeW4L/czt/9wWzTN3y9HDWGfQS5Tz44F9/vcl0Zwfd8lx5//MvVfOj+v8n7nNn9vUa1vgM3fgc5vcvyxY0BDwzB383Ob3kMnl54E4rH+PR9TUI6Zf4OeP01rdU5OTfge37CUPzsYHEdkmNxx5ef6vqMyW1MhJKHA5kVz85QbUuPRaTkzyF7iM0GyZmNyoGk9Kanum/W7kQrVbblCMN3eST244CwwPVaG2yQOh8cFZ8pltE0Eo0Leb2Tar5YlQZ3xwUOsN3mY2TuZjF8zK6tiFWjIvYxo4dmZjb1aP1bGbmppEfr7vxlwZJ5PxNOdqjaHlsRsf9xOZQ86jyQk/oUxts9m24HkpD6zGm6RQ8zwZY2dWpvnYBZ8HrI6T2XFnNq+tjonVfBMmY2dWr+l5wWS+mfXX7PxoNs/NzmVmx5LuDy/QXUWijzHT86PVOWxyHjVjbXmcLJ73zI53s36YjVM850eza5PZ2Mlxa3beTPTYmfXF/Pxodi5Mz7XN6rXXfDzN7kuCr23mx9gssrNz/G6KzO5LJEN81zZr50ez+y7z60TwtcP8/mAc4+MTyn2RnqzeRyR8TEyuYzMz034vBKWN+vWlziA+z87OKC/AjWluLnjsQp0f4xo7k3abj1Pwtdsqa6vnQqv54rm2Wb/3N7l/nJ5GrkFIlfEynt9kbGWMQo+duGLydyESz9hZvReWY6yoqNjvGcX0uLP5ta3HM4nOiQJF+BRrz1YPcHJwDqeHs3F8AJi0p+cYaw+lFnOJ1WighalqeTqHgtxsr3Aq2/KyZlGUn+NnjSpibElBrld0VSxR56Yxm5WHu/4QuhHvOBe49/Lg66f5/WOa7v3lmdvERU889yXyUibwmDe777V8bTM7xkzvAYNZWz4/mj3DW30esHzvH/35UZ9dZue85NyXxK6XWL22Wc1neewsj5PJMWYyt6ze+1PUtHgCjpgtRp+ais/Np68O8sUZsT5mSCkBxWr0zBnF6oiJBFJNQCzF5KJjtMZMdRtYX+YSEMvH0lKxnvNZ8WQuDfY81QTEGnRx01I/q7RUtyHZ9Q0MDPiJmsmuL1HlG0XNRJVpt3J2vfySYlnkdl/Aco8hlll29ceszwuxShYL1UDjDbvNm1jac3wQuPA7ofesKgKuWaIKn1Oz/p+TM+G3x9Iex+0j8RGzwre6JA+oKAQqCgL+tG3l+f7bywPy5maQS3CxFOzv7cVygyW14+YEG+xYArKqQ5JxZUA0neHy82hoGfMqy8d34pJtn8L13lXCavTz1i3GiOi+nRRBs/W2ID+csTaB+yWXgJm1QnJrZOkk4CPAQFWcDekiEMqiMV3tYb2ZRcDMatptBKyLmsfwyMcexD4dwKXvx/1bfG5GArns23EnHnnOsDUofz+e/uq9eFINMqqkuhvuwZ2X+5Yrh2NtR1FTzleJjB5vZiUS6/yza6A06aMEqnJKEo5VVVWuDFT1L0+r/iDN0n//FfAWnwehqIYrUAidmAkjjAYIpJEEUytliwir1zkzF1XTrWcWQVOEzSSmTBNFzVapJBEviyaBhBGgqBkHykCRMnBJurrMfIlmlSmRzrejyU8EjaNy7koCJEACJEACJEACJOA4AtZETVXQ7PaKjoHfA7o9sBOP7F+DW70CpUn+IzvwCLbgVt2V6MBObLtvB+res823LQxNO4masmx6ZGTE9hHkxYemWBoafWmme8KKr0txG+Gk5OZAVXf/AfjGK/6j8ZVrgVt87rKdNFRBbZ096xNUvYJpCCE1GsFUlvP/wfCCJrDirCxxL5NedE4QRf97N/Cx3/s4vWsD8KnLGWjJ6sx55hTw4wPAiUGgvhi4YSWwxedW3WoxzBcnAYqacQJUl5NrhTT7W2H6iZpaYKB2s/oC9ouzSdydBEiABEiABEiABEjApgSsiJrdz34F23ZdgDs/tAneMEpHduDjDwG3fnELrOgdpmUEMFGsOxHeAlTfxS6iplhn9vf3Kz5VnZDE0rCystIvwFM6293b2+sYdjonWYYu1ppuTZ0jwP5eNSjPZY2ZFb08njG9/PvAgV7zEh58E/Dm5cDQJDA0oX3K/8Y/w3aPyXYRZNOZki2KfuZPwH+9GNzDjfOBx29W5yNTaAJffxn4xDPBv79vI/D515NcKglQ1EwlbdZFAiRAAiRAAiRAAiSQ0QQii5rqMvFdGwOWhiuWlS9j490fxlWVkRG6VdSUaPYSxMBJyU6WhhQ1nTRz2NZwBM4MA2/9ebCw+YlNwB0Xx89uZMpEDDURSBVB1GT7nI1F0fFp4H+8vk2CWW1dA0iwJbF41V2Xyqf+XT4lKR9aHmXbWS2P2TbD/spuhjxG96hmdfht0+vQyzDWq23Te+Rts4V+hKpD6V9AHXt7gDf8IPQce+g64G9osRnxIDzSD/z8MNA+AjSUAltWAStieH9FUTMiambIRALDHg/a285g1Zq1mdh99jnNBCRQkCwNW9y0JM0tYfWZSODkieMoKSlhoKBMHHwb9PnQgf1Y1NSEkpJSG7QmOU2ILGqqS8cRtCw81HazdoYQRv2yRlMeYBdLTbHSlOXnyUgSqGrNmnWmEYnjqS8nJwfV1dXxFJGwfSlqJgxlQguS4E3HjhzC+nM3JLTcTCjsiRbgUJ+6ZPqqJqDZwkufVHAZFlE0lJWoJoT6WYjq1qLaPmnWRFOByLV1iJVrbTFQkAvkZfs+83MA5c9sm/6b9nt+rpovL0e1mtXL8dum/xZQpl6vsT5diLYL9O/vBT7y2+DW/Nc1wK3nRNdKiprR8WLuDCIwNTmJ/IKCDOoxu2onAnTWbafRyKy2zM7MICc3N7M6zd7ahoC80Clw+bU3FaKmGjRoU5il6lrQIGzxX+IeZibYRdTs6+tLWtTuyYkJFBQWJvx4kGjqNTXeyKIJLz+aAq2LmtEEqrIQhErz4drtbWwTNlu0Onb78nMdiQibYtXLRAJCIEjwDBBIPVNanhDCabp9irp6FFMQqCrR/ETgFGHUK3SGEFF1MVXEU+//AQKrXpaZaGsUYAPrU37LAY70ATf9PHQPn347sKHeOgGKmtZZMScJkAAJkAAJkAAJkAAJxEUguaKmJkQtDiNW6uJShGjqgZ3MBFEzroENs7PzRM0oA1VZCEK1b8cOYIvPH6ziHuGxRks+YjNF1EzW/GO5mUlARM9QlqLPtwG/OBKaS3WRugxYhFHdYlQ+9e+6YKr8puVRtmkBmvzy6dsM+yu7GfYzWqWa1RG2PGO9Wrl6z7xtttCPUHUo/QuoQ/ytUjSO47jSeIYq4R/PB+670nr5FDWts2JOEiABEiABEiABEiABEoiLQGRRM0afmppYCW/EdJNmKsGGdmK9xYjnxhKcJ2pGY2kIqNathh6HE30V1l3YbDFok9NEzUQEqoochMq6+wOKmnGdcrgzCZgSuOR7gPg0NEuPbQVeu4jgQhE4MQRc8N+h+XzzTcDFC4HpWWByFpiaBabngMkZ9VO+63/yu+Sbku0z6qc3n2FbqLKMZZqVpZfppNHcvAz40Y3WW0xR0zor5iQBEiABEiABEiABEiCBuAhEFjU1gS0wKrkIkk/Wmy8X1wTNunBipSJonrG85Dewk84SNaO0NBzYiUf2r8Gtl+sRCgL312hoorD6Ldzyfn96zhI1YxTVAyYMRc24ThPcmQSSTuDkEPC2R4HDff5Vff2NwFsZViIi//89BLz38eBs/3o58NGLIu6e8gxG0VQXSNMluvaMAxKsKlQSn5riW9NqoqhplRTzZRSBkeFhtLe3YeUqhi3LqIG3SWe7u7owMTHOQEE2GY9Ma0bryRMolkBBtXWZ1nX21wYEDh88gMbFizM8UBCAIJEy0KrNX3RTLOu6r8P9W5aHHEURmZ6sC4ioHsWYO0nUjNXS8NDB/Vi1ei2ysrIQXIZhDCACMSwtnRbEzhI1ExGoyoIVpiIQW2OYCZaa4k+45egRrF0fZYSMKI5hZiUBMwLPnAL2tY0id8aDt1+8QAm4xGSNQMsgsP0A0OpRAwNdvxx4TYO1fTM5129PADeH8am5fQvwhiji5VLUzOTZxL6HJTA+Po6ioiJSIoGUEzh79qwS2TUvLy/ldbNCEpiamkR+PoOkcSakh8DY2BiKi4vTU3mKarViqak0JSCwiv+ScX9RM2jptKEv6n7BgVx8WawFbHGOqBm7peHY6KjyUkeSqTCqQ4tCkMs8UdNCECorrhIMczgTRE3p7ujoKEq0+Zei0xGrIQEvgWQFSiNiEjAj8NlngS//JfgXsXIVa9doEkXNaGgxLwmQAAmQAAmQAAmQAAnEQcCyqBlHHcnY1TmiZiIsDUMIoxQ1gXAuDiwEoVIDBLVG5dc1U0TNZBy3di1TjEemp8OsP01zw8W6WiLRy9xjIgESSA6BXxwFth8E2oaBxjJg6xrg+hXR10VRM3pm3IMESIAESIAESIAESIAEYiJAUTMmbN6d+vr6MDs7G6aQ+EVN1fI1jM9MV1tqxmjpaiEIVUSuIUaVomZ8x4yd9pbVSENDQ5iamrJTs0K2paysjCv3HDFSbGQmE6Comcmjz76TAAmQAAmQAAmQAAmklMDg4KBjHuh1MOJjsra2NqWcQlWWXFFTi5i+eIt5QCa9Ua4WNWMIVGUhCJUiaLZF4EpR0xbHWDIb4fF4MDExkcwqEl52VVUVLTYTTpUFkkDiCFDUTK6l3SAAACAASURBVBxLluQiAiMjw+hob8eKlatc1Ct2xSkEerq7IA7jGxctdkqT2U4XETjVelLxKVdTYw8Bw0Vo2RULBI4cPoTGxkVev4YWdnFcFvGbJ39OSvn5+Zg3b54tmhxZ1IzR0nBgJz5/3w7k32AhmJLLRc2IgaoCAllFDkIlYvHjWHj3h3FVZfTTKBMsNcVy8fixo1i9dl30gByyh1hp9vT0OKS1vmaKn+fS0lLHtTuaBg8NDqC/rw9Lm0MHm4umPOYlgWgIdLS3KdkXNCyMZjdvXoqaMWHjTplAYHR0xNXRVzNhDJ3aR1lWJ36GxJcPEwmkmsDExDgKCgqQlZWd6qpZHwlAXiqWlpa5moQ82Pf390dYQm0vBJWVlbYJXhdZ1IzB0lAT6are/mm8Y4OF+ed2UVOmX7hAVX6ipoUgVNiJbfftQLfZtI5kFQsoVnJiLef2NDw8DFnu7NYk97dy/Dotyf14eXm505oddXvHxkZRXKwGSmMigVQS0P3rxhokl6JmKkeLdZEACZAACZAACZAACWQ8AXm4F2tNuy/DlAcMicYslpp2SVZEzYiWhvCPHq8Er+m+DvdvsWillAmipl0GPINETRshT0pTKGomBqu8GHNCoKWioiIu20/MkLOUCAQoanKKkAAJkAAJkAAJkAAJkEAaCMjD6dzcXBpqjlyl+NGUCMB2S5ZETWl0OEvDAFFTDWBj3tP1ZtG+KWqmdFpkiqVmSqGmoTKKmvFDF4bilzl8sLT460lUCQy0lCiSLCccAYqanB8kQAIkQAIkQAIkQAIkQAKOIGBZ1LRRb0QcrqmpsUWLent7bSukhwIkFsPiAoHJ2QSiEjWVFwc7vR02fblghkN5mdGFzV/cgvV+vwe6SdiEW4PymPO10/JzJwaaq66uRk5OjrMnbwa1Xl60zszMQF662i2JeyyzRFHTbiPF9tiCgPjT7OrswLLmFbZoDxuRWQR6e3owNTWJhoWNmdVx9tYWBM6cPgVxil9VbY8HcFtAYSNSRuDY0SNYuLARRcXFKauTFTmLQDJFzZZjR9C8fGXCgdhJ1BwZGcHY2FjC+5jMAiVIi1yX3JwkUFDrieNYsWq1a7tpWdRUBM0z2KwHlgr8bkbITwQNFCw1QXPh+70uJhTr7LYtuPNDm1AXgbhdRE0Rm+SlRDLS8LAHQ4ODSQlSmgnHbzLGJB1lpiuQYU+36nG5ti780VhbWwtZRRKYKGqmY7awTkcQGPZ4UJYBTqEdMRgZ1khxlix/br+Bz7BhdUx35aWO3MDn5OQ6ps1sqHsIeIaGUF5R4Z4OsScJJyBBlsSKJBnJ4xlCeXni559YKYm1kh2SWN+ItZcemMEObQrXBrHMqciQc4JEoK6Y516LVGuipipA7tp4D+683BccShEh4RMl/eeM6iMX4ioCIojC3wrT1F2EYZ8I7zHsImrKeU/Of8lIcl4YGx1FSRKivGdC9PhkjEmqy5SXXfLSKx1panJSqTY/hCWm3iaKmukYHdZJAiRAAiRAAiRAAiRAAiSQMALpsiSJpwMSMMNuUa2Fo1gH2tWnq1i3iqDJF7zxzDx77WtJ1FSWj7+MjbqVptYFJZjXrgsiW1aaCZiy7cn6oH1FKH2yzl88NSOWCaJmMmcKRc1k0k1c2U5wTUJRM3HjzZJIgARIgARIgARIgARIgATSQEAsigYGBpJmrZnoLomVpviDtGPQpUT3leWRQDgClkTNUEG4rAbnCiVqBlpvInhJeqi2O1LUjNEnqSIed1/nXabvYxK7T1KKmvY/LyTTtUEie09RM5E0WRYJkAAJkAAJkAAJkAAJkEBaCIiwKcvkJrUla2lpRIRKxe9Xfn4+SkpKKGjacYDYppQTSJuoCXWp+b5LfcvXFfHusVbAsM01omYMPkmV5f3PaQSCmMTnk5SiZsoPtagrtHRsRl1q4negqJl4pizRxQTEp0h3VyeWLGt2cS/ZNbsS6OuVQEFTWNCw0K5NZLtcTKDtzGlluV9llT38v7kYNbtmQuBEyzHMb1gIWa7LRAKpJnD0yCGsWOneQC2p5sn6rBMQH6etJ09g+YrEB6qy3ork5rQknCTDUlPpliZsal2su+EebO6+14XLz2PwSaown8Jf/dMmVP3ly8G+S+P0SUpRM7nHVSJKt3RsJqKiEGX09qiBgmpqGSgoiZhZdCYSGBjoR2Wlz0F1JjJgn9NDQCxPpqenUFpalp4GsNaMJiARMAsLCpGXn5/RHNj59BAYHBjAvEr3BspID1XWapVAX18vqqtrrGZnPhJIKIGB/j5Xv1C0JJwkw6em6Sip4l/b5m241U2BgmLkJ2MjgWJaf/tpc1EzDp+kFDUTeppISmGWjk295hhdG0CZm13Y/MUtWB/Qi1d+eid+8qK+cZN/oC9DXlpqJmX4WSgJkAAJkAAJkAAJkAAJkAAJkAAJkEA4AtaEE/Oo5FaD+iAe35shGu8on5pxWrqaRpk3LdO6T1KKmvY/L1g7NgH1+DqDzXogr8DvZl31E0GDBUtlzrVt8QbyCvxuLJKipv3nEltIAiRAAiRAAiRAAiRAAiRAAiRAAq4jYFU4Uf1dNvqstQJFNcXiawfq3mNiZRlKgHu2H1ddvlxlGm5/E+oZL2rG6ZOUoqb9D2Vrx2YMrg20uQM5ViGCKAKsME1eYoSwNhaKFDXtP5fYQhIgARIgARIgARIgARIgARIgARJwHQFrwonabW8gH+VbgHVXLKLmV+/Fk6d0pE0+SzMLlClqCqTYfZJS1LQwydKcxdKxGaNrA2/XrPpmpaiZ5tnA6l1DYHxsDD093VjctMQ1fWJHnENgoL9fieg6f8EC5zSaLXUNgY72NhQVFdOvoWtG1FkdkUAZ9fMXQB4imUgg1QSOtxzFsuYVqa6W9ZEAZmdmcOpUK5a6OEipJeHEhnPBUaJmjMLTyMgwhj0e9D3/pWCfmqZjYt0nKUVNG07qgCZZOjbjdG0QyjWE+gKjGjf+v824tLoGXH5u//nCFjqEwNzcHCRYQVU1o/86ZMhc1czx8XFMT02hvKLCVf1iZ5xBYGhwEAWFhRSVnDFcrmtlb28PampqXdcvdsgZBHq6u1BbV++MxrKVriMgBhW1EaL/OrnTloQTG3bQUaKmcbmvIQBSJJ+kMzMzGB0dwenff86aqGnVdykAipo2nNQ2EjWlKSef/jIefOK02qrFPv+ageS4/Nz+c4ktJAESIAESIAESIAESIAESIAESIAFXEujp6cHZs2cd1beSkhLIX7qTCI/9/f0RmxHJJ2nQ74YSTQMFoR9Px+GTlKJmxCFLewZLLxySYqlp4qczTPAhipppnypsAAmQAAmQAAmQAAmQAAmQAAmQAAlkJoGRkRGMjY05pvNZWVmoqqpCTk5O2ttsVdSUhobzSRqTqBmHT1KKmmmfOhEbYEnUjNG1gbdyM1FUtj1Z7418ruc1F9cZKCjiQDIDCZAACZAACZAACZAACZAACZAACZBA8gh4PB5MTEwkr4IElSxCZmlpKQoKChJUYnzFRCNqxldTYvemqJlYnskozZKoGaNrg3CipiKw77qAomYyBpVlkoBcaHt7utG4aDFhkEDKCQwO9GNqagp19fNTXjcrJIHOjg7F/xF9unIupIPA6VOtSqCg/Pz8dFTPOjOcQOuJ42hauizDKbD76SAg/vzl/Ne0ZGk6qk95nSLQTU9Pp7xeqxWKhabdAtYlU9QcGx3F8Mgw6pPw7EFR0+qsS18+a6KmbgHciFu/uAXrpbmB1peKNecO1L1nG241+HRVehYm+nnnNbfj3RfOQ2VVtZZvJ9ablMHl5+mbI6zZgQTkwO7v73O1s24HDkvGNHl0ZATTM9OYN68yY/rMjtqHwEB/HwoLi1BUXGyfRrElGUOgu6sLNbW1yM7Ozpg+s6P2IdDV2aGI6kwkkA4CXV2dSRGV0tEX1pl4AskUNaenpyCuASorqxLecIqaCUea8AKtippScTjXBoha1JQSj+G7H3sQhwy9MhM05WeKmgkfehZIAiRAAiRAAiRAAiRAAiRAAiRAAiRAAsklIAGWJNCS01J5ebntrF6dxjDZ7Y1G1Ex2W8KVT1EznfRZNwmQAAmQAAmQAAmQAAmQAAmQAAmQAAnESGB4eBjj4+Mx7p363cQvaXV1deorZo1REaCoGRWumDJnnZXXEkwkQAIkQAIkQAIkQAIkQAIkQAIkQAIkkKEEnBJoKTc3F2KlKZ9M9iYgPn17e3vt3UguP7f9+LCBNiMwNTmJ3t4eNCxstFnL2JxMIDA0OIip6Sn6dM2EwbZhH7u7u1BUVISysnIbto5NcjuBtjOnUVdfj7w8Bgpy+1jbsX+nWk9icdMSOzaNbXI5AREV2ttOo3FRk8t7yu4lgoBY1kmgpUTZfo2NjWHYM5Qwn8JiocmAf4kY6dSVMTQ0hMnJydRVaKhpaHBA+VYRIZ4El5+nZXhYqVMJyEWiv683YSd2p3Jgu9NDYHjYg5npaTUCHBMJpJhAX1+v4vuopKQ0xTWzOhIAOjvaUVNbR8sOToa0EGhvO8MX2mkhz0qFQEd7GxY0LCQMEkg5gcmJCYgFaG1dXcrrZoX2ICBC+eDgIOQz1UmefSVFMqigqJnqkWF9JEACJEACJEACJEACJEACJEACJEACJEACJGBzAmL5K1a7ibQCTmSXKysrTYv71WM78OYbtiSyqoSXRZ+aCUfKAkmABEiABEiABEiABEiABEiABEiABEiABEjAuQQoajp37NhyEiABEiABEiABEiABEiABEiABEiABEiABEshIAhQ1M3LY2elIBKanpiB+5eYvaIiUlb+TQMIJDHs8SqCg6uqahJfNAkkgEoHenh4lUFBJKX1qRmLF3xNPQHxq1tbVQ4IMMJFAqglIoKqFjYtSXS3rIwGFAH1qciKki8DExLjiU7Ourj5dTWC9GUxgcEANFDQvxPLySGgoakYixN8zkoBE/pJAQXTWnZHDn/ZOezxDEGG9uqY27W1hAzKPQE9PN4oKi1BaVpZ5nWeP005AArWIqJmXl5f2trABmUfg9KlWLFrM6NOZN/Lp77H4shNRvXHR4vQ3hi3IOALj42PwDCUu+nnGAWSH4yIw0N+v7F9ZVRVTORQ1Y8LGnUiABEiABEiABEiABEiABEiABEiABEiABEiABNJFgKJmusizXhIgARIgARIgARIgARIgARIgARIgARIgARIggZgIUNSMCRt3IgESIAESIAESIAESIAESIAESIAESIAESIAESSBcBiprpIs96bU1gZmYGA/19il8vJhJINYHRkRElUFBlZWx+RVLdXtbnLgJy7isoLEJxcbG7OsbeOIJAV1cnamtrkZ3NQEGOGDCXNVICVTFIpMsG1UHd6ersQP38BQ5qMZvqFgIST2J42IMa+vN3y5A6qh8ST0JSeXlFTO2mqBkTNu7kdgITExPo7emms263D7RN+zc4OICpySnU1VNUt+kQubpZIipJ9PNYbyxcDYedSzoBCdQiD/X5+flJr4sVkEAggdaTJ9C0ZCnBkEDKCczNzeLM6dNY3LQk5XWzQhIYHR3B0NAQGhoWEgYJpJxAX2+vUmd1TU1MdVPUjAkbdyIBEiABEiABEiABEiABEiABEiABEiABEiABEkgXAYqa6SLPekmABEiABEiABEiABEiABEiABEiABEiABEiABGIiQFEzJmzciQRIgARIgARIgARIgARIgARIgARIgARIgARIIF0EKGqmizzrtTWBubk5DAz0o7o6Nr8Otu4cG2d7AuPjY5iemkZ5RWzOkm3fQTbQ1gTEp2thYSEKC4ts3U42zp0ExJ91dU0tsrKy3NlB9srWBLq7OlFXP9/WbWTj3Eugp7uLQUrdO7y27tn09LQSKKiqqtrW7WTj3ElgZGRY6VhpaVlMHaSoGRM27uR2AhPj4+ju7qKzbrcPtE37J9Gnp6amGAHTpuPj9mZ1tLcpkc8r5lW6vavsnw0JnGo9gfr5DSgoKLBh69gktxM43nIMy5qXu72b7J8NCczOzEACpS1Z1mzD1rFJbicgotLQ4CAWNi5ye1fZPxsSkBfakmpq62JqHUXNmLBxJxIgARIgARIgARIgARIgARIgARIgARIgARIggXQRoKiZLvKslwRIgARIgARIgARIgARIgARIgARIgARIgARIICYCFDVjwsadSIAESIAESIAESIAESIAESIAESIAESIAESIAE0kWAoma6yLNeEiABEiABEiABEiABEiABEiABEiABEiABEiCBmAhQ1IwJG3ciARIgARIgARIgARIgARIgARIgARIgARIgARJIFwGKmukiz3pJgARIgARIgARIgARIgARIgARIgARIgARIgARiIkBRMyZs3IkESIAESIAESIAESIAESIAESIAESIAESIAESCBdBChqpos867Ungd7f4Z47H0a7t3XLsWXbp3B9jT2by1a5mIA2F3HLl3DvNbUu7ii7Zi8CB/DAbZ/Hy3qjmm/DvZ+8Gg32aiRb40YCAdffBp773DjKtuvTyw/fih0NZtfZHvzys3dgR4vWZJ4LbTd2bmiQ+fwLmHsAeD50w2jbrQ9yv7cdTRGec2WOPvD01fjgw7fhArt1ge1xLgHlnq8NW0LMq/bffgb3/M8xb/8u+Ngj+OD60N2lqOncqcCWJ4HAyw8/DNzmO2mrB9QSnsiTwJpFhieg3kTwRpbzJIUENFFpQYQbhxS2iFVlCoHAuce5mCkjn6Z++otGwYKR9nvTXfjubWsBBH5PU7NZrUsIRJh/+x7GA7jN9wDP86FLxt0m3fB7gRjBeMebl6KmTUbP+c3Y9zDe8cXfaf0wn1fKM3BrdEYVFDWdPzXYg6QSUK2WwIf8pFJm4QEE5IS/A7gAv0PHpbTU5PxIBQH1Iat1S/g3oaloCevIPALKC8TnNvlZBSs3tdBFpcxjwh4nj4Bvvp2Hlz97B54PvM4qD13wf6GtPNzvxCVcvZO8gcmQkiPOPxMOPB9myORIejfVez3lnLdxd4RzmnZf2HQ1Xn464HyY9HayAncSMOgqMLnOSqeVZ+CFUa8So6jpzhnDXiWMAEXNhKFkQRYJ6MtBbge+bvKwZbEUZiOBqAiYPcRHVQAzk0DsBChqxs6Oe8ZDwPCAb3DzYi4g8X4wHtLc14yA+fwzy0lRkzMo4QQivKhRrsvtW/HdC14MfsmT8MawwIwjYPrcYf2cGMiLombGzSB2OCoCfNCPChczx0vAeDKH720qfWrGC5b7RyCg37ze27Dd4MOGPoU5cVJFQBWMOnQ/mlxumSrwGV6P2QNUqIeq2B+2Mhwyux+SgNU5RUGdkygJBMKJmsbnXz4LJwE+i1QsMgNXREA37NmK1jsN/v2virxqh6Im5xQJhCLAQC2cGykm4P8m3urNboobyepcScDMhyt9CrtyqG3cKf8gVZGcwtu4I2yaYwhQ1HTMULmyoVbu8zT/m4jOv5wrcbFTiSUQStQM3E5RM7HcWZpKIKSbFwnYbPS1GfDSOwQ/ipqcWCRgQkCPuMWHKk6PVBEIXn5p5WY3Va1jPW4nYO6U29qNhNvZsH8pIBB0c8vALCmgziq0AED+PjVpqcmJkSoCEe7z9CAtFqyUUtVi1uMiAqaipolVMEVNFw26jboSRtQMDFhqxciCoqaNxpZNsQcB1WKJUd7sMRqZ0gp/C6XgXnM+ZspMSFc/zXwa6hF/g4JopKuRrNelBEIEqWJgFpeOt526RZ+adhqNzGtLGFFTixBM44rMmxUp67HJNVY36gnVhgbdRUzKGsmKXEsg5PJzkwDNFoR1ipqunSnsWCwEzK2VYimJ+5BAvARoqRkvQe4fBYFobi6iKJZZSSAygRD+4ihqRkbHHHESML/Omr7kUeZjG7Y8fBsuiLNW7k4CKoEQ93nK9fgktmz7FK6vISsSSBIBq9dYC4JSklrIYt1MIIpAQeaGF/5wKGq6ebKwb1ES0J3T8iYiSnDMnhQCFDWTgpWFhiAQvNyXL3k4WVJFIHhpEf3IpYp9ZtcT6job6HqD1+PMnifJ6n1oS+EdDV/CvQwSmSzwLFcIUNTkPEgngVBieeBLHYuBIylqpnMwWbe9COi+a8xa1UwH3fYarExoDR+iMmGU7dVHTUhq0VrF8569hsflrQla9sb55/IRt0P3wl1n/d3CcNmlHcbLbW0IHahqh34d9uvyclpvum0KpLM/FDXTSZ91h7MA1txv6JCsuOGgqMkpRQIkQAIkQAIkQAIkQAIkQAIkQAIkQAIkQAIk4CgCFDUdNVxsLAmQAAmQAAmQAAmQAAmQAAmQAAmQAAmQAAmQAEVNzgESIAESIAESIAESIAESIAESIAESIAESIAESIAFHEaCo6ajhYmNJgARIgARIgARIgARIgARIgARIgARIgARIgAQoanIOkAAJkAAJkAAJkAAJkAAJkAAJkAAJkAAJkAAJOIoARU1HDRcbSwIkQAIkQAIkQAIkQAIkQAIkQAIkQAIkQAIkQFGTc4AESIAESIAESIAESIAESIAESIAESIAESIAESMBRBChqOmq42FgSIAESIAESIAESIAESIAESIAESIAESIAESIAGKmpwDJEACJEACJEACJEACJEACJEACJEACJEACJEACjiJAUdNRw8XGkgAJkAAJkAAJkAAJkAAJkAAJkAAJkAAJkAAJUNTkHCABEiABEiABEiABEiABEiABEiABEiABEiABEnAUAYqajhouNpYESIAESIAESIAESCCQwOSAB5MhsBSUl6MgB5A80P5PG8HZSXikGZUFaWsCKyYBEiABEiABEiABtxCgqOmWkWQ/SIAESIAESIAESCAjCezCF1ZsxXdM+34l7v3Tt7F1vpoHPzqG/3dhGiG99HmsfBvwk6N3YWMam8GqSYAESIAESIAESMANBChqumEU2QcSIAESIAESIAESyGACXkvNzl/gg3/9aTR/8xV8VFMNVUtNipoZPD3YdRIgARIgARIgAZcSoKjp0oFlt0iABEiABEiABEgg4wh0bsd7XnsXmoMsMn2i5kcXHMCujgI0n9OMWsMqcH15+mTrLhwYrcXGtY3KsnUlzU7izIFX0FOyHGuban3bDb+d8VSgceNaNBYHUJ88gwMv9aBg5Vo0t34p2FJzdhI9rQfQ0lGAxnOa0VjOpekZN2/ZYRIgARIgARIggZgIUNSMCRt3IgESIAESIAESIAESsB2BCKLmM2vW4szBA6r/zcrN2Pbzr+H6hfJFFT2fWdaMluMtSreaP7Idj35gIwrafoEPvuUOPDWg9rZgze34/o/vwEYRL3v+gHu2vBvbO3USBdj48e34/rvXQpEm27bjPdfdhWfGlD1RO78APZ1bfcvP257EPe/8ALYf95Esv/ZLePRrf41G28Flg0iABEiABEiABEjAXgQoatprPNgaEiABEiABEiABEiCBWAlEEDVbPvMkHri5GQU4gx+870p8Yf127P2IrFNXRc2Wz/wBD/1dIzDmgaegHOU5Hjz10fNx59jn8cTXt6Jx9Dl84a9vxTO3PIkn3t2stnKgB57yWpTnAGd+8m5c9YlyPPDyl3BtObDry+tw875P4+lvbkUjPNj1jXfh5i+f7xU1/X6XYEZtu3AAG7FREVqZSIAESIAESIAESIAEwhGgqMn5QQIkQAIkQAIkQAIk4A4CFpaf64GCdt2/HDcf/Tx2fnsrajVRMziQkCp2HvjA13D7a8oVRi1P3IHPdN6h7adi8/r0bN2Ov9/6HN6uBCfqwS/fdynuXLYdRz6uOfgMCBTU8u3NeNP/rMOnPvluXLGxEbXpjs7ujlnAXpAACZAACZAACWQIAYqaGTLQ7CYJkAAJkAAJkAAJuJ5AokXNnl/gPZfdgV3L1qKxxEBv7Qfw0L9tRm3nk7jnvXdge2s51jbXAjM9aDm4Dp/URM3t774U96wILWpi9gx++dm78PUnnkOLsry9HJfc/T946B3a8nXXDxg7SAIkQAIkQAIkQAKxE6CoGTs77kkCJEACJEACJEACJGAnAokWNbEL/3neVrTc+woeeLNqqWlMB75xJW586lY8sf1daJagQkr9T+JaRdRUl65/cL5B1Hz+81h5K3w+NWcBGIIRtfzkA3jTp5p9v9uJLdtCAiRAAiRAAiRAAjYjQFHTZgPC5pAACZAACZAACZAACcRIIOGiJnDgG5tx48/Px73/cQc213rwzHe+hjPXfx7vP6cALd//a7zp0Svx/W9+ABtLPGj5yV248T7gXkXUBM78cCuu+tYibPvWp3FFQQt+cN8t+M+nb1FFy9kePHPfu/D1sjtw31vPRy168MxDt+PO39+AR/9wO9bGiIC7kQAJkAAJkAAJkECmEKComSkjzX6SAAmQAAmQAAmQgNsJJEHUlCXiT332o7j7h7vgkQXiG27Bp+6/C9cvKwDGDuA7t9+CL+z0AMW1uOL6S9HzE4/mUxP+v1duxNuvqsAPfuazxOx5/uv4zKe+jaeOS8lq2R+/9y5sXanETmciARIgARIgARIgARIIQ4Ci5v9vx45pAAAAEIb5dz0dS+qAFC7MgwABAgQIECBAgAABAgQIECBAgACBlYBTc1WXsAQIECBAgAABAgQIECBAgAABAgQIODVtgAABAgQIECBAgAABAgQIECBAgACBlYBTc1WXsAQIECBAgAABAgQIECBAgAABAgQIODVtgAABAgQIECBAgAABAgQIECBAgACBlYBTc1WXsAQIECBAgAABAgQIECBAgAABAgQIODVtgAABAgQIECBAgAABAgQIECBAgACBlYBTc1WXsAQIECBAgAABAgQIECBAgAABAgQIODVtgAABAgQIECBAgAABAgQIECBAgACBlYBTc1WXsAQIECBAgAABAgQIECBAgAABAgQIODVtgAABAgQIECBAgAABAgQIECBAgACBlYBTc1WXsAQIECBAgAABAgQIECBAgAABAgQIODVtJW6fQQAAAZ1JREFUgAABAgQIECBAgAABAgQIECBAgACBlYBTc1WXsAQIECBAgAABAgQIECBAgAABAgQIODVtgAABAgQIECBAgAABAgQIECBAgACBlYBTc1WXsAQIECBAgAABAgQIECBAgAABAgQIODVtgAABAgQIECBAgAABAgQIECBAgACBlYBTc1WXsAQIECBAgAABAgQIECBAgAABAgQIODVtgAABAgQIECBAgAABAgQIECBAgACBlYBTc1WXsAQIECBAgAABAgQIECBAgAABAgQIODVtgAABAgQIECBAgAABAgQIECBAgACBlYBTc1WXsAQIECBAgAABAgQIECBAgAABAgQIODVtgAABAgQIECBAgAABAgQIECBAgACBlYBTc1WXsAQIECBAgAABAgQIECBAgAABAgQIODVtgAABAgQIECBAgAABAgQIECBAgACBlYBTc1WXsAQIECBAgAABAgQIECBAgAABAgQIODVtgAABAgQIECBAgAABAgQIECBAgACBlYBTc1WXsAQIECBAgAABAgQIECBAgAABAgQIHE7NAMY8K7mchOS4AAAAAElFTkSuQmCC&quot;"/>
    <we:property name="snapshotAltText" value="&quot;benchmark, Parallel (512, 1000)&quot;"/>
    <we:property name="snapshotLastRefreshTime" value="&quot;24/11/11 16:12&quot;"/>
    <we:property name="snapshotTimestamp" value="&quot;1731342026371&quot;"/>
  </we:properties>
  <we:bindings/>
  <we:snapshot xmlns:r="http://schemas.openxmlformats.org/officeDocument/2006/relationships"/>
</we:webextension>
</file>

<file path=ppt/webextensions/webextension2.xml><?xml version="1.0" encoding="utf-8"?>
<we:webextension xmlns:we="http://schemas.microsoft.com/office/webextensions/webextension/2010/11" id="{5142A100-B1F4-4EDD-9F84-2D6A93B60C71}">
  <we:reference id="wa200003233" version="2.0.0.3" store="zh-CN" storeType="OMEX"/>
  <we:alternateReferences>
    <we:reference id="WA200003233" version="2.0.0.3" store="WA200003233" storeType="OMEX"/>
  </we:alternateReferences>
  <we:properties>
    <we:property name="artifactViewState" value="&quot;live&quot;"/>
    <we:property name="backgroundColor" value="&quot;#FFFFFF&quot;"/>
    <we:property name="bookmark" value="&quot;H4sIAAAAAAAAA9VUzW7bMAx+lUJnY7Dd2G5y67z0NAzBUvQy5MDIlKNCkQxJzuIFfp3d9gC77GkG7DVGySnaDQO2S4EugBCR/Ex+/NOJNdJ1CoZ3sEe2YN+/fv7x5dtFxhKmJ02VV6lIs/wq5VeczzKRzxuyms5Lox1bnJgH26K/k64HFdyQ8sMmYaDUCtogCVAOE9ahdUaDkp9wApPJ2x7HhOGxU8ZCcLn24DG4PRCcZKKQvbqkiMC9POAauZ+0Jeei4qKZF1wUiHNRlCXB3ASIzP4ICa5j+NpoD1JTmKCrsEz5dp5vLytO0EaIbBb0Qip/hmyH5bGzlB3lPHShONfNATTHUBBKwaKbGJ9YbVS/j7flL/q16S3H9yiiSXvpB3KzAkvVQnVxI6k+bKSKrKyhekXr7c4iNC6qd+ZjTZKnkIt0TP5O5LptLbbgz+Ly2VjShBzjKdM0jcabXp97lb5s6nlRHsOZ/XfMiyw/hpP9E/MNaZzUrTrv3+Mq3E4JcdU7GnZsJo71DqwPu769p6UKK0AOjG3Qvh7iFryR9mEd8+S3dF7K4I2bh6eDvrl/8jjUVJbW2CmT59nXzRh/TyvI9kivZbiY3rsOOK5AY+TQTS4kRhxNFOgmNC7ebfh/K6k7U9/uQPWhZfFtZTFMjPYTSHKF3tEFAAA=&quot;"/>
    <we:property name="creatorSessionId" value="&quot;04a1ca1b-89e9-4cf9-bf29-8b6723d847da&quot;"/>
    <we:property name="creatorTenantId" value="&quot;196a5b5e-45b9-49ae-8649-4dcd8c51ad0f&quot;"/>
    <we:property name="creatorUserId" value="&quot;100320020C1B4D2A&quot;"/>
    <we:property name="datasetId" value="&quot;11804827-d0f2-41a0-a8ee-9d505e1b9af3&quot;"/>
    <we:property name="embedUrl" value="&quot;/reportEmbed?reportId=2f350624-dcd6-423d-8a65-2d88b8d41d45&amp;config=eyJjbHVzdGVyVXJsIjoiaHR0cHM6Ly9XQUJJLUVBU1QtQVNJQS1CLVBSSU1BUlktcmVkaXJlY3QuYW5hbHlzaXMud2luZG93cy5uZXQiLCJlbWJlZEZlYXR1cmVzIjp7InVzYWdlTWV0cmljc1ZOZXh0Ijp0cnVlfX0%3D&amp;disableSensitivityBanner=true&amp;storytellingChangeViewModeShortcutKeys=true&quot;"/>
    <we:property name="initialStateBookmark" value="&quot;H4sIAAAAAAAAA9VUwW7bMAz9lUJnY7Dd2llyS7P00rUNmqKXIRgYmXZUKJIhyVmywL+z2z5gl37NgP3GKCnF2mJAdynQGRAsPlHkIylyzyphWwm7S1gjG7GfP779+n5/lLGEqYicXl2dX4yvzz9fji+mBOvWCa0sG+2ZA9OguxW2A+nvE/hpkTCQcgaNl2qQFhPWorFagRRfMSrTkTMd9gnDbSu1AW9y7sChN7shdZLJd/bumDwCd2KDc+QuoiXn9YDX1bDgdYE4rIuyJDUbFQKzv6p408H9RCsHQpEbjw2wTPlymC+PB5xUq7rOTjxeC+kOKsvddNsaio5i3rU+K+NqA4pjxUIIBm1kvGcTLbt12E2f4HPdGY7XWIcj5YTbkZkZGMoWyqMzQflhPWVkZjTlK5zerAxCZQO80l8mJDlyOUr75GUi46Yx2IA7iNNXY5nl77dhlWmahsOzTh1qlb5t6nlRbv06+e+YF1m+9Sv7J+YLQqxQjTz0359WuIkBcdlZeuxYRY6TFRjne315R03lW4AMaFOhOd2FLvggzEM75smzcN7Kw+sXD6OD7tw9Gg4TSkujTYzkdfp10YfvcQbZGmla+o3unG2B4wwUBg5tNCEw6NGLAlX5woW98f+PgqoT63YLsvMlC7OVBSdUSrGU+MIFP3FZoBXY/QY30JJM+gUAAA==&quot;"/>
    <we:property name="isFiltersActionButtonVisible" value="true"/>
    <we:property name="isFooterCollapsed" value="true"/>
    <we:property name="isVisualContainerHeaderHidden" value="false"/>
    <we:property name="pageDisplayName" value="&quot;Parallel (Final)&quot;"/>
    <we:property name="pageName" value="&quot;6ccf7cfd95cf5ee9f566&quot;"/>
    <we:property name="pptInsertionSessionID" value="&quot;A0ED937F-A401-4774-A299-30F7784B6557&quot;"/>
    <we:property name="reportEmbeddedTime" value="&quot;2024-11-11T16:22:40.741Z&quot;"/>
    <we:property name="reportName" value="&quot;benchmark&quot;"/>
    <we:property name="reportState" value="&quot;CONNECTED&quot;"/>
    <we:property name="reportUrl" value="&quot;/groups/me/reports/2f350624-dcd6-423d-8a65-2d88b8d41d45/6ccf7cfd95cf5ee9f566?bookmarkGuid=c7a1d66f-2943-4e44-8a4e-f6a417c0b2f7&amp;bookmarkUsage=1&amp;ctid=196a5b5e-45b9-49ae-8649-4dcd8c51ad0f&amp;fromEntryPoint=export&quot;"/>
  </we:properties>
  <we:bindings/>
  <we:snapshot xmlns:r="http://schemas.openxmlformats.org/officeDocument/2006/relationships"/>
</we:webextension>
</file>

<file path=ppt/webextensions/webextension3.xml><?xml version="1.0" encoding="utf-8"?>
<we:webextension xmlns:we="http://schemas.microsoft.com/office/webextensions/webextension/2010/11" id="{2E19E18E-8B52-451D-8482-42B1B46F1A36}">
  <we:reference id="wa200003233" version="2.0.0.3" store="zh-CN" storeType="OMEX"/>
  <we:alternateReferences>
    <we:reference id="WA200003233" version="2.0.0.3" store="WA200003233" storeType="OMEX"/>
  </we:alternateReferences>
  <we:properties>
    <we:property name="artifactViewState" value="&quot;live&quot;"/>
    <we:property name="backgroundColor" value="&quot;#FFFFFF&quot;"/>
    <we:property name="bookmark" value="&quot;H4sIAAAAAAAAA81UzW7bMAx+lUCnDTAG/yyJ01vrdqduCJYilyEHWmIcdYpkSHIWL8jr7LYH2KVPM2CvMUpOsa4tsNOGGTAskp/Jj/xoH5iQrlXQv4MtsjP2/duXH1/vRhlLmB48eZqVfIK8nEI+pmNZYE5R03pptGNnB+bBNuiX0nWgQhpyflglDJSaQxOsNSiHCWvROqNByc84gCnkbYfHhOG+VcZCSLnw4DGk3RGcbKKQvSqoInAvd7hA7gdvnuOsyMvxlBdrTOu6nGRTgrkBEJk9CwmpY/nKaA9SU5ngKyYCec7r1zNe4qQuZ3kxC/61VP4EqfurfWupO+q5b8NwzsUONEfBYgsW3cD4wM6bxmID/mRe/RasjOq2z/gXprMc3+M6hrSXvqcal9J5K+vOoxhdWPMR7ejFteGgRsu3L9mRpje3hmYbweMs34c7S9M0xt50+jSwNJgb86mySBMWwZH8uZG/yPVmQ0yEY095rcjjpG7UaVF+aXYz0OWqc6QKioFetQHrw1LWt6R+0IoSGCvQXvRRrktp7/cmTx518n9KdVzdbzy9cvtgpysaUmPs0Nc/UWd1jNfD8bIt0jcfDqbzrgWOc9AYKbVDCokRR8sEWgRV49mG57Uk6QZRl6C6oGf8Q7BYJlb7Ces4PhCXBAAA&quot;"/>
    <we:property name="creatorSessionId" value="&quot;6c3a59af-fa54-4428-9f16-b87cc1a8a642&quot;"/>
    <we:property name="creatorTenantId" value="&quot;196a5b5e-45b9-49ae-8649-4dcd8c51ad0f&quot;"/>
    <we:property name="creatorUserId" value="&quot;100320020C1B4D2A&quot;"/>
    <we:property name="datasetId" value="&quot;11804827-d0f2-41a0-a8ee-9d505e1b9af3&quot;"/>
    <we:property name="embedUrl" value="&quot;/reportEmbed?reportId=2f350624-dcd6-423d-8a65-2d88b8d41d45&amp;config=eyJjbHVzdGVyVXJsIjoiaHR0cHM6Ly9XQUJJLUVBU1QtQVNJQS1CLVBSSU1BUlktcmVkaXJlY3QuYW5hbHlzaXMud2luZG93cy5uZXQiLCJlbWJlZEZlYXR1cmVzIjp7InVzYWdlTWV0cmljc1ZOZXh0Ijp0cnVlfX0%3D&amp;disableSensitivityBanner=true&amp;storytellingChangeViewModeShortcutKeys=true&quot;"/>
    <we:property name="initialStateBookmark" value="&quot;H4sIAAAAAAAAA81UzW4TMRB+lcgnkFZof2ia9JZsw6VNGzVVLlWEvPZk4+LYK9sbskR5HW48ABeeBonX6NhORYFKPYFYabWez+OZb+ab9Z5wYRtJuyu6AXJGvn/9/OPLt15GEqIiMr6+vpiObi7eX42mE4R144RWlpztiaOmBrcQtqXSn0fwbpkQKuWM1t5aUWkhIQ0YqxWV4hNEZ9xypoVDQmDXSG2oDzl31IEPu0V3tDF39qbAjJQ5sYU5MBfRPIdhkQ9OTlmxgrSqBv3sFN1sdAjMnnXxoUP6UitHhcI0Hiv6HFjOqrdDNoB+NRjmxdDjKyHd0aXqJrvGYHVYc9f4roz4lioGnIQSDNjIeE9GdW2gpu5oTn7ZLLVsN8/gc90aBjewClvKCddhjnNhnRFV64D3xkZ/ANN7dakZlb3F9DU5YPdmRmNvg/NJlu/8m6VpGvbeterYsNSba/2xNIAd5h5IXi7kL3K9XSMTbsmfvJaIWKFqeRyUn5rdRrpMthZVAR7plWtqnB/K6h7V91phAG04mHEX5DoX5nFu8uS3Sv5PqQ7Lx4nHI/dPZrrEJtXaxLr+iTrLQ3ietpdsAP95v9Ctsw1lMKMKAqUmhhAQ/HCYqOJe1bA2/nspULoo6oLK1usZbggSkqDOopLwwgF/b5BAK7B7AEXksDjABAAA&quot;"/>
    <we:property name="isFiltersActionButtonVisible" value="true"/>
    <we:property name="isFooterCollapsed" value="true"/>
    <we:property name="isVisualContainerHeaderHidden" value="false"/>
    <we:property name="pageDisplayName" value="&quot;Distributed (Broker)&quot;"/>
    <we:property name="pageName" value="&quot;22e932857c3fe0bb8617&quot;"/>
    <we:property name="pptInsertionSessionID" value="&quot;DB6D861A-1323-4C64-9EF8-945F7DCF1D6A&quot;"/>
    <we:property name="reportEmbeddedTime" value="&quot;2024-11-13T11:09:43.888Z&quot;"/>
    <we:property name="reportName" value="&quot;benchmark&quot;"/>
    <we:property name="reportState" value="&quot;CONNECTED&quot;"/>
    <we:property name="reportUrl" value="&quot;/groups/me/reports/2f350624-dcd6-423d-8a65-2d88b8d41d45/22e932857c3fe0bb8617?bookmarkGuid=c31b6572-9972-4256-acf8-a0e238d2e3d5&amp;bookmarkUsage=1&amp;ctid=196a5b5e-45b9-49ae-8649-4dcd8c51ad0f&amp;fromEntryPoint=export&quot;"/>
  </we:properties>
  <we:bindings/>
  <we:snapshot xmlns:r="http://schemas.openxmlformats.org/officeDocument/2006/relationships"/>
</we:webextension>
</file>

<file path=ppt/webextensions/webextension4.xml><?xml version="1.0" encoding="utf-8"?>
<we:webextension xmlns:we="http://schemas.microsoft.com/office/webextensions/webextension/2010/11" id="{F7854506-598A-4D02-9B15-BCFF401B0386}">
  <we:reference id="WA200003233" version="2.0.0.3" store="zh-CN" storeType="OMEX"/>
  <we:alternateReferences/>
  <we:properties>
    <we:property name="Microsoft.Office.CampaignId" value="&quot;none&quot;"/>
    <we:property name="artifactViewState" value="&quot;live&quot;"/>
    <we:property name="backgroundColor" value="&quot;#FFFFFF&quot;"/>
    <we:property name="bookmark" value="&quot;H4sIAAAAAAAAA9VUwW7bMAz9lUCnFTAG23HiNbfWyU7DECxBdxhyYGTaUadIhiRn9QL/zm77gF32NQP2G6PkdG2HAb0VrS8Wn57IR4rUkZXCNhK697BHNmO/fnz7/f3nKGERUwOSjNNkyqeYl5DG2RSyOOG0qxsntLJsdmQOTI3uStgWpHdD4KdNxEDKJdTeqkBajFiDxmoFUnzFgUxbzrTYRwxvGqkNeJcrBw692wPRyfYSXo8pInAnDrhC7ga0SvPzFJIsztK0ypN8gucp0exACMr+S/GuQ/hCKwdCURiPvYnLZDLJ+DbNppOcJ3k8DjIqId2Jsu0WN42h7CjnrvHFuSgPoDiWLKRg0A6Kj6zQst2H1eIBvtKt4fgBq7ClnHAduZkL64zYtg7L0au12OPoL0LnzlhPJVoaTQUM9PXOIJQ2wDv9pSCLTrJZ3EePK7uoa4M1uJO5eDrZc1FVAXvbqtMlxi8shY/afEbzeBIbQqxQtTx1+l3TrYfceFBZ7MA4P0zba+pa32N0TpsSzWUX2mwuzG2/p9E/CT2/KvSb2ykl8vW9OSyoLrU2Q05PNBqbPnz3i8v2SC+VX+jW2QY4LkFhENUMLgQGHrUbqNJfZVgb/38n6BkYbvIKZOsvMbxrLIQJ0f4Anm0uzE0FAAA=&quot;"/>
    <we:property name="creatorSessionId" value="&quot;fea96936-ae73-4175-8eba-bd88251500b6&quot;"/>
    <we:property name="creatorTenantId" value="&quot;196a5b5e-45b9-49ae-8649-4dcd8c51ad0f&quot;"/>
    <we:property name="creatorUserId" value="&quot;100320020C1B4D2A&quot;"/>
    <we:property name="datasetId" value="&quot;11804827-d0f2-41a0-a8ee-9d505e1b9af3&quot;"/>
    <we:property name="embedUrl" value="&quot;/reportEmbed?reportId=2f350624-dcd6-423d-8a65-2d88b8d41d45&amp;config=eyJjbHVzdGVyVXJsIjoiaHR0cHM6Ly9XQUJJLUVBU1QtQVNJQS1CLVBSSU1BUlktcmVkaXJlY3QuYW5hbHlzaXMud2luZG93cy5uZXQiLCJlbWJlZEZlYXR1cmVzIjp7InVzYWdlTWV0cmljc1ZOZXh0Ijp0cnVlfX0%3D&amp;disableSensitivityBanner=true&amp;storytellingChangeViewModeShortcutKeys=true&quot;"/>
    <we:property name="initialStateBookmark" value="&quot;H4sIAAAAAAAAA9VUS27bMBC9isFVCwiFpNhV450ju5s0iREb6SIwipE0kpnSpEBSblRD18muB+impynQa2RIOW0SFPAuaLUR+fhm5s2H3LGCm1pAew4bZGP28/vdr28/BhELmOyRk4uL07PJ5emn88nZjGBVW66kYeMds6ArtFfcNCCcPYHXq4CBEHOo3K4EYTBgNWqjJAj+FXsyHVndYBcwvK2F0uBcLixYdG63RKc9xY7eHFFEyC3f4gJz26NlnBzHEA3DYRyXSZSM8DgmmukJXtlfKc61D58qaYFLCuOwd2ERjUbDPIuHb0dJHiXhkZdRcmH3lKyd3daasqOc29pVZVJsQeZYMJ+CRtMr3rFUiWbjV7Mn+EI1OsdLLP2RtNy25GbKjdU8aywWg1dLvsHBb4TsXrOOSjTXigro6cu1RiiMh9fqS0o7smTjsAsOK5tUlcYK7H47eznZU16WHnvfyH0Tw/8shY9Kf0Z9OIkVIYbLSuwn/c/QLfvccq8yXYO27jJlNzS1bsbITukC9Unrx2zK9cO8x8GzhP69KnSrh1tK5JtH9zClulRK9zm90NVYdf57XFy2QXqp3EI11tSQ4xwkelF174Kj59G4gSxcK/1au/8HTs9A38krEI1ron/XmA9CzeWZwAMG7rVjXpZXdw9SgLOFdgUAAA==&quot;"/>
    <we:property name="isFiltersActionButtonVisible" value="true"/>
    <we:property name="isFooterCollapsed" value="true"/>
    <we:property name="isVisualContainerHeaderHidden" value="false"/>
    <we:property name="pageDisplayName" value="&quot;Distributed (Time Distribution)&quot;"/>
    <we:property name="pageName" value="&quot;f2792a140422f7175e92&quot;"/>
    <we:property name="reportEmbeddedTime" value="&quot;2024-11-13T11:11:20.173Z&quot;"/>
    <we:property name="reportName" value="&quot;benchmark&quot;"/>
    <we:property name="reportState" value="&quot;CONNECTED&quot;"/>
    <we:property name="reportUrl" value="&quot;/groups/me/reports/2f350624-dcd6-423d-8a65-2d88b8d41d45/f2792a140422f7175e92?bookmarkGuid=bf23a68a-09e5-48b0-80c5-4b7f08a62028&amp;bookmarkUsage=1&amp;ctid=196a5b5e-45b9-49ae-8649-4dcd8c51ad0f&amp;fromEntryPoint=export&quot;"/>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178</TotalTime>
  <Words>1617</Words>
  <Application>Microsoft Office PowerPoint</Application>
  <PresentationFormat>宽屏</PresentationFormat>
  <Paragraphs>258</Paragraphs>
  <Slides>22</Slides>
  <Notes>0</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22</vt:i4>
      </vt:variant>
    </vt:vector>
  </HeadingPairs>
  <TitlesOfParts>
    <vt:vector size="27" baseType="lpstr">
      <vt:lpstr>等线</vt:lpstr>
      <vt:lpstr>等线 Light</vt:lpstr>
      <vt:lpstr>Arial</vt:lpstr>
      <vt:lpstr>Consolas</vt:lpstr>
      <vt:lpstr>Office 主题​​</vt:lpstr>
      <vt:lpstr>Game of Life VIVA</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赵 柘楷</dc:creator>
  <cp:lastModifiedBy>赵 柘楷</cp:lastModifiedBy>
  <cp:revision>2</cp:revision>
  <dcterms:created xsi:type="dcterms:W3CDTF">2024-11-06T16:21:31Z</dcterms:created>
  <dcterms:modified xsi:type="dcterms:W3CDTF">2025-11-30T19:26:12Z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2024-11-06T16:21:40Z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196a5b5e-45b9-49ae-8649-4dcd8c51ad0f</vt:lpwstr>
  </property>
  <property fmtid="{D5CDD505-2E9C-101B-9397-08002B2CF9AE}" pid="7" name="MSIP_Label_defa4170-0d19-0005-0004-bc88714345d2_ActionId">
    <vt:lpwstr>13c632a3-b7a8-49f5-9d98-122c0b5e0834</vt:lpwstr>
  </property>
  <property fmtid="{D5CDD505-2E9C-101B-9397-08002B2CF9AE}" pid="8" name="MSIP_Label_defa4170-0d19-0005-0004-bc88714345d2_ContentBits">
    <vt:lpwstr>0</vt:lpwstr>
  </property>
</Properties>
</file>

<file path=docProps/thumbnail.jpeg>
</file>